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7" r:id="rId2"/>
    <p:sldId id="344" r:id="rId3"/>
    <p:sldId id="336" r:id="rId4"/>
    <p:sldId id="353" r:id="rId5"/>
    <p:sldId id="338" r:id="rId6"/>
    <p:sldId id="345" r:id="rId7"/>
    <p:sldId id="340" r:id="rId8"/>
    <p:sldId id="343" r:id="rId9"/>
    <p:sldId id="347" r:id="rId10"/>
    <p:sldId id="350" r:id="rId11"/>
    <p:sldId id="351" r:id="rId12"/>
    <p:sldId id="352" r:id="rId13"/>
    <p:sldId id="349" r:id="rId14"/>
    <p:sldId id="342" r:id="rId15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54061"/>
    <a:srgbClr val="FF271E"/>
    <a:srgbClr val="026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81" d="100"/>
          <a:sy n="81" d="100"/>
        </p:scale>
        <p:origin x="1430" y="5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11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pPr>
              <a:defRPr/>
            </a:pPr>
            <a:fld id="{DE7FD6E7-B185-174D-A2B5-7E44C5746942}" type="datetime1">
              <a:rPr lang="fr-FR"/>
              <a:pPr>
                <a:defRPr/>
              </a:pPr>
              <a:t>03/04/2018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pPr>
              <a:defRPr/>
            </a:pPr>
            <a:fld id="{00AF3577-B730-DD40-B5F4-80B8687C0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2059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2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9" y="4715153"/>
            <a:ext cx="4984961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07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0307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A3851A46-E36B-8B42-AE52-918AD7BA81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9756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Instrumentation!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76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 lamb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1"/>
          <p:cNvPicPr>
            <a:picLocks noChangeAspect="1"/>
          </p:cNvPicPr>
          <p:nvPr userDrawn="1"/>
        </p:nvPicPr>
        <p:blipFill>
          <a:blip r:embed="rId2" cstate="screen"/>
          <a:srcRect l="778" t="1035" r="778" b="10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 descr="D:\VieDuLabo\Contrats Quadriennaux\2011-2014\FicheManip\bandeau_lateral_droit_horiz1.bmp"/>
          <p:cNvPicPr>
            <a:picLocks noChangeAspect="1" noChangeArrowheads="1"/>
          </p:cNvPicPr>
          <p:nvPr userDrawn="1"/>
        </p:nvPicPr>
        <p:blipFill>
          <a:blip r:embed="rId3" cstate="screen"/>
          <a:srcRect t="-12090"/>
          <a:stretch>
            <a:fillRect/>
          </a:stretch>
        </p:blipFill>
        <p:spPr bwMode="auto">
          <a:xfrm>
            <a:off x="0" y="6296025"/>
            <a:ext cx="91440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4"/>
          </p:nvPr>
        </p:nvSpPr>
        <p:spPr>
          <a:xfrm>
            <a:off x="8244408" y="6453336"/>
            <a:ext cx="864096" cy="365125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r-FR" sz="1400" i="0" kern="1200" baseline="0" smtClean="0">
                <a:solidFill>
                  <a:srgbClr val="254061"/>
                </a:solidFill>
                <a:latin typeface="Cambria" pitchFamily="18" charset="0"/>
                <a:ea typeface="Cambria" pitchFamily="18" charset="0"/>
                <a:cs typeface="Arial" charset="0"/>
              </a:defRPr>
            </a:lvl1pPr>
          </a:lstStyle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‹N°›</a:t>
            </a:fld>
            <a:r>
              <a:rPr lang="fr-FR" dirty="0" smtClean="0"/>
              <a:t> / 14</a:t>
            </a:r>
            <a:endParaRPr lang="fr-FR" dirty="0"/>
          </a:p>
        </p:txBody>
      </p:sp>
      <p:pic>
        <p:nvPicPr>
          <p:cNvPr id="17" name="Picture 2" descr="D:\VieDuLabo\Contrats Quadriennaux\2011-2014\FicheManip\bandeau_lateral_droit_horiz1.bmp"/>
          <p:cNvPicPr>
            <a:picLocks noChangeAspect="1" noChangeArrowheads="1"/>
          </p:cNvPicPr>
          <p:nvPr userDrawn="1"/>
        </p:nvPicPr>
        <p:blipFill>
          <a:blip r:embed="rId3" cstate="screen"/>
          <a:srcRect t="-12090"/>
          <a:stretch>
            <a:fillRect/>
          </a:stretch>
        </p:blipFill>
        <p:spPr bwMode="auto">
          <a:xfrm>
            <a:off x="0" y="764704"/>
            <a:ext cx="91440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jbonjour\Documents\divers - perso\logo CETHIL\logo_CETHIL-UMR5008.t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27203" cy="908720"/>
          </a:xfrm>
          <a:prstGeom prst="rect">
            <a:avLst/>
          </a:prstGeom>
          <a:noFill/>
        </p:spPr>
      </p:pic>
      <p:pic>
        <p:nvPicPr>
          <p:cNvPr id="13" name="Image 12" descr="logo-insa-nouveau.png"/>
          <p:cNvPicPr>
            <a:picLocks noChangeAspect="1"/>
          </p:cNvPicPr>
          <p:nvPr userDrawn="1"/>
        </p:nvPicPr>
        <p:blipFill>
          <a:blip r:embed="rId5"/>
          <a:srcRect r="45834" b="-11448"/>
          <a:stretch>
            <a:fillRect/>
          </a:stretch>
        </p:blipFill>
        <p:spPr>
          <a:xfrm>
            <a:off x="1403648" y="6423565"/>
            <a:ext cx="936104" cy="434435"/>
          </a:xfrm>
          <a:prstGeom prst="rect">
            <a:avLst/>
          </a:prstGeom>
        </p:spPr>
      </p:pic>
      <p:pic>
        <p:nvPicPr>
          <p:cNvPr id="16" name="Image 15" descr="logo ucbl.tif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6397200"/>
            <a:ext cx="645654" cy="460800"/>
          </a:xfrm>
          <a:prstGeom prst="rect">
            <a:avLst/>
          </a:prstGeom>
        </p:spPr>
      </p:pic>
      <p:pic>
        <p:nvPicPr>
          <p:cNvPr id="19" name="Image 18" descr="logo CNRS grand 1200pxl.jpg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397352"/>
            <a:ext cx="460648" cy="460648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1835696" y="6453336"/>
            <a:ext cx="6099708" cy="404664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i="0" kern="1200" baseline="0" noProof="0" dirty="0" smtClean="0">
                <a:solidFill>
                  <a:srgbClr val="254061"/>
                </a:solidFill>
                <a:latin typeface="Cambria" pitchFamily="18" charset="0"/>
                <a:ea typeface="Arial" charset="0"/>
                <a:cs typeface="Arial" charset="0"/>
              </a:rPr>
              <a:t>Journée SFT</a:t>
            </a:r>
            <a:r>
              <a:rPr lang="fr-FR" sz="1400" i="0" kern="1200" baseline="0" noProof="0" dirty="0" smtClean="0">
                <a:solidFill>
                  <a:srgbClr val="254061"/>
                </a:solidFill>
                <a:latin typeface="Cambria" pitchFamily="18" charset="0"/>
                <a:ea typeface="Arial" charset="0"/>
                <a:cs typeface="Arial" charset="0"/>
              </a:rPr>
              <a:t> – Toulouse – 29 mars 2018</a:t>
            </a:r>
            <a:endParaRPr lang="fr-FR" sz="1400" i="0" kern="1200" baseline="0" noProof="0" dirty="0">
              <a:solidFill>
                <a:srgbClr val="254061"/>
              </a:solidFill>
              <a:latin typeface="Cambria" pitchFamily="18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867891"/>
            <a:ext cx="9144000" cy="54281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1"/>
          <p:cNvPicPr>
            <a:picLocks noChangeAspect="1"/>
          </p:cNvPicPr>
          <p:nvPr userDrawn="1"/>
        </p:nvPicPr>
        <p:blipFill>
          <a:blip r:embed="rId3" cstate="screen"/>
          <a:srcRect l="778" t="1035" r="778" b="10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D:\VieDuLabo\Contrats Quadriennaux\2011-2014\FicheManip\bandeau_lateral_droit_horiz1.bmp"/>
          <p:cNvPicPr>
            <a:picLocks noChangeAspect="1" noChangeArrowheads="1"/>
          </p:cNvPicPr>
          <p:nvPr userDrawn="1"/>
        </p:nvPicPr>
        <p:blipFill>
          <a:blip r:embed="rId4" cstate="screen"/>
          <a:srcRect t="-12090"/>
          <a:stretch>
            <a:fillRect/>
          </a:stretch>
        </p:blipFill>
        <p:spPr bwMode="auto">
          <a:xfrm>
            <a:off x="0" y="764704"/>
            <a:ext cx="91440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jbonjour\Documents\divers - perso\logo CETHIL\logo_CETHIL-UMR5008.t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27203" cy="908720"/>
          </a:xfrm>
          <a:prstGeom prst="rect">
            <a:avLst/>
          </a:prstGeom>
          <a:noFill/>
        </p:spPr>
      </p:pic>
      <p:pic>
        <p:nvPicPr>
          <p:cNvPr id="15" name="Picture 7" descr="D:\VieDuLabo\Contrats Quadriennaux\2011-2014\FicheManip\bandeau_lateral_droit_horiz1.bmp"/>
          <p:cNvPicPr>
            <a:picLocks noChangeAspect="1" noChangeArrowheads="1"/>
          </p:cNvPicPr>
          <p:nvPr userDrawn="1"/>
        </p:nvPicPr>
        <p:blipFill>
          <a:blip r:embed="rId4" cstate="screen"/>
          <a:srcRect t="-12090"/>
          <a:stretch>
            <a:fillRect/>
          </a:stretch>
        </p:blipFill>
        <p:spPr bwMode="auto">
          <a:xfrm>
            <a:off x="0" y="6296025"/>
            <a:ext cx="91440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numéro de diapositive 13"/>
          <p:cNvSpPr>
            <a:spLocks noGrp="1"/>
          </p:cNvSpPr>
          <p:nvPr>
            <p:ph type="sldNum" sz="quarter" idx="4"/>
          </p:nvPr>
        </p:nvSpPr>
        <p:spPr>
          <a:xfrm>
            <a:off x="8532440" y="6453336"/>
            <a:ext cx="576064" cy="365125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r-FR" sz="1400" b="1" i="0" kern="1200" baseline="0" smtClean="0">
                <a:solidFill>
                  <a:srgbClr val="254061"/>
                </a:solidFill>
                <a:latin typeface="Cambria" pitchFamily="18" charset="0"/>
                <a:ea typeface="Cambria" pitchFamily="18" charset="0"/>
                <a:cs typeface="Arial" charset="0"/>
              </a:defRPr>
            </a:lvl1pPr>
          </a:lstStyle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20" name="Image 19" descr="logo-insa-nouveau.png"/>
          <p:cNvPicPr>
            <a:picLocks noChangeAspect="1"/>
          </p:cNvPicPr>
          <p:nvPr userDrawn="1"/>
        </p:nvPicPr>
        <p:blipFill>
          <a:blip r:embed="rId6"/>
          <a:srcRect r="45834" b="-11448"/>
          <a:stretch>
            <a:fillRect/>
          </a:stretch>
        </p:blipFill>
        <p:spPr>
          <a:xfrm>
            <a:off x="1403648" y="6423565"/>
            <a:ext cx="936104" cy="434435"/>
          </a:xfrm>
          <a:prstGeom prst="rect">
            <a:avLst/>
          </a:prstGeom>
        </p:spPr>
      </p:pic>
      <p:pic>
        <p:nvPicPr>
          <p:cNvPr id="21" name="Image 20" descr="logo ucbl.tif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6397200"/>
            <a:ext cx="645654" cy="460800"/>
          </a:xfrm>
          <a:prstGeom prst="rect">
            <a:avLst/>
          </a:prstGeom>
        </p:spPr>
      </p:pic>
      <p:pic>
        <p:nvPicPr>
          <p:cNvPr id="22" name="Image 21" descr="logo CNRS grand 1200pxl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397352"/>
            <a:ext cx="460648" cy="460648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2267744" y="6453336"/>
            <a:ext cx="6099708" cy="404664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i="0" kern="1200" baseline="0" dirty="0">
                <a:solidFill>
                  <a:srgbClr val="254061"/>
                </a:solidFill>
                <a:latin typeface="Cambria" pitchFamily="18" charset="0"/>
                <a:ea typeface="Arial" charset="0"/>
                <a:cs typeface="Arial" charset="0"/>
              </a:rPr>
              <a:t>Contexte – lieu – 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75556" y="1628800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Cambria" pitchFamily="18" charset="0"/>
              </a:rPr>
              <a:t>Caractérisation expérimentale d’un thermosiphon plat confiné pour refroidissement d’électronique </a:t>
            </a:r>
            <a:endParaRPr lang="fr-FR" sz="3200" b="1" dirty="0">
              <a:latin typeface="Cambria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75479" y="3789040"/>
            <a:ext cx="67066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 smtClean="0">
                <a:latin typeface="Cambria" pitchFamily="18" charset="0"/>
              </a:rPr>
              <a:t>Antoine V</a:t>
            </a:r>
            <a:r>
              <a:rPr lang="fr-FR" sz="1400" b="1" dirty="0" smtClean="0">
                <a:latin typeface="Cambria" pitchFamily="18" charset="0"/>
              </a:rPr>
              <a:t>OIRAND</a:t>
            </a:r>
            <a:r>
              <a:rPr lang="fr-FR" sz="1800" b="1" dirty="0" smtClean="0">
                <a:latin typeface="Cambria" pitchFamily="18" charset="0"/>
              </a:rPr>
              <a:t>, Marine </a:t>
            </a:r>
            <a:r>
              <a:rPr lang="fr-FR" sz="1800" b="1" cap="small" dirty="0">
                <a:latin typeface="Cambria" pitchFamily="18" charset="0"/>
              </a:rPr>
              <a:t>Narcy</a:t>
            </a:r>
            <a:r>
              <a:rPr lang="fr-FR" sz="1800" b="1" dirty="0">
                <a:latin typeface="Cambria" pitchFamily="18" charset="0"/>
              </a:rPr>
              <a:t>, Stéphane </a:t>
            </a:r>
            <a:r>
              <a:rPr lang="fr-FR" sz="1800" b="1" cap="small" dirty="0" err="1">
                <a:latin typeface="Cambria" pitchFamily="18" charset="0"/>
              </a:rPr>
              <a:t>Lips</a:t>
            </a:r>
            <a:r>
              <a:rPr lang="fr-FR" sz="1800" b="1" dirty="0">
                <a:latin typeface="Cambria" pitchFamily="18" charset="0"/>
              </a:rPr>
              <a:t>, Valérie </a:t>
            </a:r>
            <a:r>
              <a:rPr lang="fr-FR" sz="1800" b="1" cap="small" dirty="0">
                <a:latin typeface="Cambria" pitchFamily="18" charset="0"/>
              </a:rPr>
              <a:t>Sartre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1400" dirty="0">
                <a:latin typeface="Cambria" pitchFamily="18" charset="0"/>
              </a:rPr>
              <a:t>CETHIL, </a:t>
            </a:r>
            <a:r>
              <a:rPr lang="fr-FR" altLang="fr-FR" sz="1400" dirty="0" err="1">
                <a:latin typeface="Cambria" pitchFamily="18" charset="0"/>
              </a:rPr>
              <a:t>Univ</a:t>
            </a:r>
            <a:r>
              <a:rPr lang="fr-FR" altLang="fr-FR" sz="1400" dirty="0">
                <a:latin typeface="Cambria" pitchFamily="18" charset="0"/>
              </a:rPr>
              <a:t>. Lyon – France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antoine.voirand@insa-lyon.fr</a:t>
            </a:r>
            <a:endParaRPr lang="fr-FR" altLang="fr-FR" sz="14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  <a:p>
            <a:endParaRPr lang="fr-FR" dirty="0">
              <a:latin typeface="Cambria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663" y="5439971"/>
            <a:ext cx="14382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52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10</a:t>
            </a:fld>
            <a:r>
              <a:rPr lang="fr-FR" smtClean="0"/>
              <a:t> / 14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83568" y="116632"/>
            <a:ext cx="554461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</a:rPr>
              <a:t>Performance thermique</a:t>
            </a:r>
            <a:endParaRPr lang="fr-FR" sz="2800" b="1" kern="0" dirty="0"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966207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Influence de l’inclination : Eau</a:t>
            </a:r>
          </a:p>
          <a:p>
            <a:endParaRPr lang="fr-FR" sz="2000" b="1" dirty="0">
              <a:latin typeface="Cambria" pitchFamily="18" charset="0"/>
              <a:sym typeface="Wingdings" pitchFamily="2" charset="2"/>
            </a:endParaRPr>
          </a:p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Q = 300 W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657" y="116632"/>
            <a:ext cx="3168351" cy="2063036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 bwMode="auto">
          <a:xfrm flipV="1">
            <a:off x="3707904" y="1052736"/>
            <a:ext cx="3456384" cy="14401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V="1">
            <a:off x="6228184" y="978741"/>
            <a:ext cx="2196244" cy="14657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 flipV="1">
            <a:off x="8331909" y="665514"/>
            <a:ext cx="200531" cy="173780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25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11</a:t>
            </a:fld>
            <a:r>
              <a:rPr lang="fr-FR" smtClean="0"/>
              <a:t> / 14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83568" y="116632"/>
            <a:ext cx="554461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</a:rPr>
              <a:t>Performance thermique</a:t>
            </a:r>
            <a:endParaRPr lang="fr-FR" sz="2800" b="1" kern="0" dirty="0"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966207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Influence de l’inclination : Pentane</a:t>
            </a:r>
          </a:p>
          <a:p>
            <a:endParaRPr lang="fr-FR" sz="2000" b="1" dirty="0">
              <a:latin typeface="Cambria" pitchFamily="18" charset="0"/>
              <a:sym typeface="Wingdings" pitchFamily="2" charset="2"/>
            </a:endParaRPr>
          </a:p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Q = 300W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657" y="116632"/>
            <a:ext cx="3168351" cy="2063036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 bwMode="auto">
          <a:xfrm flipV="1">
            <a:off x="4572000" y="1268760"/>
            <a:ext cx="2664296" cy="9109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V="1">
            <a:off x="7416316" y="843860"/>
            <a:ext cx="972108" cy="13627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98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12</a:t>
            </a:fld>
            <a:r>
              <a:rPr lang="fr-FR" smtClean="0"/>
              <a:t> / 14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</a:rPr>
              <a:t>Performance thermique</a:t>
            </a:r>
            <a:endParaRPr lang="fr-FR" sz="2800" b="1" kern="0" dirty="0"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966207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Essai de démarrage incliné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5132" y="5301402"/>
            <a:ext cx="4116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Eau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, T</a:t>
            </a:r>
            <a:r>
              <a:rPr lang="fr-FR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cond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 = 30°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23974" y="5253039"/>
            <a:ext cx="458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Pentane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, T</a:t>
            </a:r>
            <a:r>
              <a:rPr lang="fr-FR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cond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 = 10°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884576"/>
            <a:ext cx="4584529" cy="28991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41" y="1827981"/>
            <a:ext cx="4074608" cy="30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60374" y="1098024"/>
            <a:ext cx="84321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	Conclusion</a:t>
            </a:r>
          </a:p>
          <a:p>
            <a:pPr algn="just"/>
            <a:r>
              <a:rPr lang="fr-FR" sz="1800" dirty="0" smtClean="0">
                <a:latin typeface="Cambria" pitchFamily="18" charset="0"/>
              </a:rPr>
              <a:t>Le confinement de l’</a:t>
            </a:r>
            <a:r>
              <a:rPr lang="fr-FR" sz="1800" dirty="0">
                <a:latin typeface="Cambria" pitchFamily="18" charset="0"/>
              </a:rPr>
              <a:t>é</a:t>
            </a:r>
            <a:r>
              <a:rPr lang="fr-FR" sz="1800" dirty="0" smtClean="0">
                <a:latin typeface="Cambria" pitchFamily="18" charset="0"/>
              </a:rPr>
              <a:t>bullition dans un thermosiphon permet de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Réduire la contrainte sur l’emplacement de la source chaude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Augmenter la capacité de transfert thermique </a:t>
            </a:r>
          </a:p>
          <a:p>
            <a:pPr algn="just"/>
            <a:r>
              <a:rPr lang="fr-FR" sz="1800" dirty="0" smtClean="0">
                <a:latin typeface="Cambria" pitchFamily="18" charset="0"/>
                <a:cs typeface="Times New Roman" panose="02020603050405020304" pitchFamily="18" charset="0"/>
              </a:rPr>
              <a:t>      → </a:t>
            </a:r>
            <a:r>
              <a:rPr lang="fr-FR" sz="1800" dirty="0" smtClean="0">
                <a:latin typeface="Cambria" pitchFamily="18" charset="0"/>
              </a:rPr>
              <a:t>Résistance thermique entre 0,05 et 0,07 K.W</a:t>
            </a:r>
            <a:r>
              <a:rPr lang="fr-FR" sz="1800" baseline="30000" dirty="0" smtClean="0">
                <a:latin typeface="Cambria" pitchFamily="18" charset="0"/>
              </a:rPr>
              <a:t>-1</a:t>
            </a:r>
            <a:r>
              <a:rPr lang="fr-FR" sz="1800" dirty="0" smtClean="0">
                <a:latin typeface="Cambria" pitchFamily="18" charset="0"/>
              </a:rPr>
              <a:t> pour des flux jusqu’à 10W.cm</a:t>
            </a:r>
            <a:r>
              <a:rPr lang="fr-FR" sz="1800" baseline="30000" dirty="0" smtClean="0">
                <a:latin typeface="Cambria" pitchFamily="18" charset="0"/>
              </a:rPr>
              <a:t>-2</a:t>
            </a:r>
            <a:endParaRPr lang="fr-FR" sz="1800" dirty="0" smtClean="0">
              <a:latin typeface="Cambria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itchFamily="18" charset="0"/>
              </a:rPr>
              <a:t>Minimiser sa sensibilité à </a:t>
            </a:r>
            <a:r>
              <a:rPr lang="fr-FR" sz="1800" dirty="0" smtClean="0">
                <a:latin typeface="Cambria" pitchFamily="18" charset="0"/>
              </a:rPr>
              <a:t>l’inclinaison, même pour le démarrage de l’ébullition</a:t>
            </a:r>
            <a:endParaRPr lang="fr-FR" sz="1800" dirty="0">
              <a:latin typeface="Cambria" pitchFamily="18" charset="0"/>
            </a:endParaRPr>
          </a:p>
          <a:p>
            <a:pPr algn="just"/>
            <a:endParaRPr lang="fr-FR" sz="1800" dirty="0" smtClean="0">
              <a:latin typeface="Cambria" pitchFamily="18" charset="0"/>
              <a:sym typeface="Wingdings" pitchFamily="2" charset="2"/>
            </a:endParaRPr>
          </a:p>
          <a:p>
            <a:pPr algn="just"/>
            <a:endParaRPr lang="fr-FR" sz="2000" dirty="0" smtClean="0">
              <a:latin typeface="Cambria" pitchFamily="18" charset="0"/>
              <a:sym typeface="Wingdings" pitchFamily="2" charset="2"/>
            </a:endParaRPr>
          </a:p>
          <a:p>
            <a:pPr algn="just"/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	Développements de perspectives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Développer l’investigation de l’effet du confinement sur les transferts thermiques et le lien avec la topologie de l’écoulement</a:t>
            </a:r>
          </a:p>
          <a:p>
            <a:pPr algn="just"/>
            <a:r>
              <a:rPr lang="fr-FR" sz="1800" dirty="0"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smtClean="0">
                <a:latin typeface="Cambria" pitchFamily="18" charset="0"/>
                <a:cs typeface="Times New Roman" panose="02020603050405020304" pitchFamily="18" charset="0"/>
              </a:rPr>
              <a:t>     → Autres fluides, autres épaisseurs de canal</a:t>
            </a:r>
            <a:endParaRPr lang="fr-FR" sz="1800" dirty="0" smtClean="0">
              <a:latin typeface="Cambria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  <a:sym typeface="Wingdings" pitchFamily="2" charset="2"/>
              </a:rPr>
              <a:t>Mesurer les résistances d’évaporation et de condensation suivants les fluides</a:t>
            </a:r>
          </a:p>
          <a:p>
            <a:pPr algn="just"/>
            <a:r>
              <a:rPr lang="fr-FR" sz="1800" dirty="0" smtClean="0">
                <a:latin typeface="Cambria" pitchFamily="18" charset="0"/>
                <a:cs typeface="Times New Roman" panose="02020603050405020304" pitchFamily="18" charset="0"/>
              </a:rPr>
              <a:t>      → Mesurer suffisamment précisément la température de saturation</a:t>
            </a:r>
            <a:endParaRPr lang="fr-FR" sz="1800" dirty="0" smtClean="0">
              <a:latin typeface="Cambria" pitchFamily="18" charset="0"/>
              <a:sym typeface="Wingdings" pitchFamily="2" charset="2"/>
            </a:endParaRPr>
          </a:p>
          <a:p>
            <a:pPr algn="just"/>
            <a:endParaRPr lang="fr-FR" sz="1800" dirty="0" smtClean="0">
              <a:latin typeface="Cambria" pitchFamily="18" charset="0"/>
              <a:sym typeface="Wingdings" pitchFamily="2" charset="2"/>
            </a:endParaRPr>
          </a:p>
          <a:p>
            <a:pPr algn="just"/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  <a:cs typeface="+mj-cs"/>
              </a:rPr>
              <a:t>Conclusion et perspectives</a:t>
            </a:r>
            <a:endParaRPr lang="fr-FR" sz="2800" b="1" kern="0" dirty="0">
              <a:latin typeface="Cambria" pitchFamily="18" charset="0"/>
              <a:ea typeface="MS PGothic" pitchFamily="34" charset="-128"/>
              <a:cs typeface="+mj-cs"/>
            </a:endParaRP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75556" y="162880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Cambria" pitchFamily="18" charset="0"/>
              </a:rPr>
              <a:t>Merci pour votre attention.</a:t>
            </a:r>
            <a:endParaRPr lang="fr-FR" sz="3200" b="1" dirty="0">
              <a:latin typeface="Cambria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78763" y="3314835"/>
            <a:ext cx="5186484" cy="220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b="1" dirty="0" smtClean="0">
                <a:latin typeface="Cambria" pitchFamily="18" charset="0"/>
              </a:rPr>
              <a:t>Remerciements</a:t>
            </a:r>
          </a:p>
          <a:p>
            <a:pPr algn="ctr"/>
            <a:endParaRPr lang="fr-FR" sz="1800" b="1" dirty="0" smtClean="0">
              <a:latin typeface="Cambria" pitchFamily="18" charset="0"/>
            </a:endParaRPr>
          </a:p>
          <a:p>
            <a:pPr algn="ctr"/>
            <a:endParaRPr lang="fr-FR" sz="1800" b="1" dirty="0" smtClean="0">
              <a:latin typeface="Cambria" pitchFamily="18" charset="0"/>
            </a:endParaRPr>
          </a:p>
          <a:p>
            <a:pPr algn="ctr"/>
            <a:endParaRPr lang="fr-FR" sz="1800" b="1" dirty="0" smtClean="0">
              <a:latin typeface="Cambria" pitchFamily="18" charset="0"/>
            </a:endParaRPr>
          </a:p>
          <a:p>
            <a:pPr algn="ctr"/>
            <a:endParaRPr lang="fr-FR" sz="1800" b="1" dirty="0" smtClean="0">
              <a:latin typeface="Cambria" pitchFamily="18" charset="0"/>
            </a:endParaRPr>
          </a:p>
          <a:p>
            <a:pPr algn="ctr"/>
            <a:r>
              <a:rPr lang="fr-FR" dirty="0" smtClean="0">
                <a:latin typeface="Cambria" pitchFamily="18" charset="0"/>
              </a:rPr>
              <a:t> </a:t>
            </a:r>
            <a:r>
              <a:rPr lang="fr-FR" sz="2000" dirty="0" smtClean="0">
                <a:latin typeface="Cambria" pitchFamily="18" charset="0"/>
              </a:rPr>
              <a:t>Projet financé par la commission européenne</a:t>
            </a:r>
          </a:p>
          <a:p>
            <a:pPr algn="ctr"/>
            <a:r>
              <a:rPr lang="fr-FR" sz="2000" dirty="0" smtClean="0">
                <a:latin typeface="Cambria" pitchFamily="18" charset="0"/>
              </a:rPr>
              <a:t>N</a:t>
            </a:r>
            <a:r>
              <a:rPr lang="fr-FR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fr-FR" sz="2000" dirty="0" smtClean="0">
                <a:latin typeface="Cambria" pitchFamily="18" charset="0"/>
              </a:rPr>
              <a:t>H2020-MG-2014-636170</a:t>
            </a:r>
            <a:endParaRPr lang="fr-FR" sz="2000" dirty="0">
              <a:latin typeface="Cambria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3861048"/>
            <a:ext cx="14382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52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83568" y="1156677"/>
            <a:ext cx="820891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b="1" dirty="0" smtClean="0">
              <a:solidFill>
                <a:srgbClr val="C00000"/>
              </a:solidFill>
              <a:latin typeface="Cambria" pitchFamily="18" charset="0"/>
              <a:sym typeface="Wingdings" pitchFamily="2" charset="2"/>
            </a:endParaRPr>
          </a:p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Introduction</a:t>
            </a:r>
          </a:p>
          <a:p>
            <a:endParaRPr lang="fr-FR" b="1" dirty="0" smtClean="0">
              <a:latin typeface="Cambria" pitchFamily="18" charset="0"/>
              <a:sym typeface="Wingdings" pitchFamily="2" charset="2"/>
            </a:endParaRPr>
          </a:p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Banc expérimental</a:t>
            </a:r>
          </a:p>
          <a:p>
            <a:endParaRPr lang="fr-FR" sz="2000" b="1" dirty="0" smtClean="0">
              <a:latin typeface="Cambria" pitchFamily="18" charset="0"/>
              <a:sym typeface="Wingdings" pitchFamily="2" charset="2"/>
            </a:endParaRPr>
          </a:p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Principe de fonctionnement</a:t>
            </a:r>
          </a:p>
          <a:p>
            <a:pPr lvl="1"/>
            <a:r>
              <a:rPr lang="fr-FR" sz="1800" dirty="0" smtClean="0">
                <a:latin typeface="Cambria" pitchFamily="18" charset="0"/>
                <a:sym typeface="Wingdings" pitchFamily="2" charset="2"/>
              </a:rPr>
              <a:t>	</a:t>
            </a:r>
            <a:endParaRPr lang="fr-FR" sz="2000" b="1" dirty="0" smtClean="0">
              <a:latin typeface="Cambria" pitchFamily="18" charset="0"/>
              <a:sym typeface="Wingdings" pitchFamily="2" charset="2"/>
            </a:endParaRPr>
          </a:p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Performances thermiques</a:t>
            </a:r>
          </a:p>
          <a:p>
            <a:r>
              <a:rPr lang="fr-FR" sz="1800" dirty="0" smtClean="0">
                <a:latin typeface="Cambria" pitchFamily="18" charset="0"/>
                <a:sym typeface="Wingdings" pitchFamily="2" charset="2"/>
              </a:rPr>
              <a:t>	Influence du flux de chaleur et du taux de remplissage</a:t>
            </a:r>
          </a:p>
          <a:p>
            <a:r>
              <a:rPr lang="fr-FR" sz="1800" dirty="0" smtClean="0">
                <a:latin typeface="Cambria" pitchFamily="18" charset="0"/>
                <a:sym typeface="Wingdings" pitchFamily="2" charset="2"/>
              </a:rPr>
              <a:t>	Influence de l’inclinaison</a:t>
            </a:r>
            <a:endParaRPr lang="fr-FR" dirty="0" smtClean="0">
              <a:latin typeface="Cambria" pitchFamily="18" charset="0"/>
              <a:sym typeface="Wingdings" pitchFamily="2" charset="2"/>
            </a:endParaRPr>
          </a:p>
          <a:p>
            <a:endParaRPr lang="fr-FR" sz="2000" b="1" dirty="0" smtClean="0">
              <a:latin typeface="Cambria" pitchFamily="18" charset="0"/>
              <a:sym typeface="Wingdings" pitchFamily="2" charset="2"/>
            </a:endParaRPr>
          </a:p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Conclusion et perspectives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116632"/>
            <a:ext cx="8496944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  <a:cs typeface="+mj-cs"/>
              </a:rPr>
              <a:t>Sommaire</a:t>
            </a:r>
            <a:endParaRPr lang="fr-FR" sz="2800" b="1" kern="0" dirty="0">
              <a:latin typeface="Cambria" pitchFamily="18" charset="0"/>
              <a:ea typeface="MS PGothic" pitchFamily="34" charset="-128"/>
              <a:cs typeface="+mj-cs"/>
            </a:endParaRP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>
                <a:latin typeface="Cambria" pitchFamily="18" charset="0"/>
                <a:ea typeface="MS PGothic" pitchFamily="34" charset="-128"/>
                <a:cs typeface="+mj-cs"/>
              </a:rPr>
              <a:t>Introduction</a:t>
            </a: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1131" y="1484784"/>
            <a:ext cx="385047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57648" y="1643315"/>
            <a:ext cx="46704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u="sng" dirty="0" smtClean="0">
                <a:latin typeface="Cambria" pitchFamily="18" charset="0"/>
              </a:rPr>
              <a:t>Thermos</a:t>
            </a:r>
            <a:r>
              <a:rPr lang="fr-FR" sz="1800" b="1" dirty="0" smtClean="0">
                <a:latin typeface="Cambria" pitchFamily="18" charset="0"/>
              </a:rPr>
              <a:t>ip</a:t>
            </a:r>
            <a:r>
              <a:rPr lang="fr-FR" sz="1800" b="1" u="sng" dirty="0" smtClean="0">
                <a:latin typeface="Cambria" pitchFamily="18" charset="0"/>
              </a:rPr>
              <a:t>hon classique</a:t>
            </a:r>
            <a:r>
              <a:rPr lang="fr-FR" sz="1800" b="1" dirty="0" smtClean="0">
                <a:latin typeface="Cambria" pitchFamily="18" charset="0"/>
              </a:rPr>
              <a:t> </a:t>
            </a:r>
            <a:r>
              <a:rPr lang="fr-FR" sz="1800" dirty="0" smtClean="0">
                <a:latin typeface="Cambria" pitchFamily="18" charset="0"/>
              </a:rPr>
              <a:t>:</a:t>
            </a:r>
          </a:p>
          <a:p>
            <a:endParaRPr lang="fr-FR" sz="1800" dirty="0" smtClean="0"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Capacité de transfert importante,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Fabrication facile et peu couteuse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Modélisation bien maitrisée</a:t>
            </a:r>
          </a:p>
          <a:p>
            <a:endParaRPr lang="fr-FR" sz="1800" i="1" dirty="0" smtClean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fr-FR" sz="1800" i="1" dirty="0" smtClean="0">
                <a:solidFill>
                  <a:srgbClr val="C00000"/>
                </a:solidFill>
                <a:latin typeface="Cambria" pitchFamily="18" charset="0"/>
              </a:rPr>
              <a:t>Mais</a:t>
            </a:r>
          </a:p>
          <a:p>
            <a:r>
              <a:rPr lang="fr-FR" sz="1800" i="1" dirty="0" smtClean="0">
                <a:latin typeface="Cambria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La source chaude </a:t>
            </a:r>
            <a:r>
              <a:rPr lang="fr-FR" sz="1800" b="1" dirty="0" smtClean="0">
                <a:latin typeface="Cambria" pitchFamily="18" charset="0"/>
              </a:rPr>
              <a:t>doit</a:t>
            </a:r>
            <a:r>
              <a:rPr lang="fr-FR" sz="1800" dirty="0" smtClean="0">
                <a:latin typeface="Cambria" pitchFamily="18" charset="0"/>
              </a:rPr>
              <a:t> être positionnée sous la source froide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itchFamily="18" charset="0"/>
              </a:rPr>
              <a:t>G</a:t>
            </a:r>
            <a:r>
              <a:rPr lang="fr-FR" sz="1800" dirty="0" smtClean="0">
                <a:latin typeface="Cambria" pitchFamily="18" charset="0"/>
              </a:rPr>
              <a:t>rande sensibilité à l’inclinaison des sources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35091" y="494116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Principe de fonctionnement d’un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thermosiphon classique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4</a:t>
            </a:fld>
            <a:r>
              <a:rPr lang="fr-FR" smtClean="0"/>
              <a:t> / 14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>
                <a:latin typeface="Cambria" pitchFamily="18" charset="0"/>
                <a:ea typeface="MS PGothic" pitchFamily="34" charset="-128"/>
                <a:cs typeface="+mj-cs"/>
              </a:rPr>
              <a:t>Introduction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20861" y="1308826"/>
            <a:ext cx="5572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00" dirty="0" smtClean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fr-FR" sz="1800" b="1" u="sng" dirty="0" smtClean="0">
                <a:latin typeface="Cambria" pitchFamily="18" charset="0"/>
              </a:rPr>
              <a:t>1°Idée</a:t>
            </a:r>
            <a:r>
              <a:rPr lang="fr-FR" sz="1800" b="1" dirty="0" smtClean="0">
                <a:latin typeface="Cambria" pitchFamily="18" charset="0"/>
              </a:rPr>
              <a:t> : Confiner l’ébullition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Améliore les transferts thermiques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Réduit la sensibilité à l’inclinaison</a:t>
            </a:r>
          </a:p>
          <a:p>
            <a:endParaRPr lang="fr-FR" sz="1800" i="1" dirty="0" smtClean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fr-FR" sz="1800" i="1" dirty="0" smtClean="0">
                <a:solidFill>
                  <a:srgbClr val="C00000"/>
                </a:solidFill>
                <a:latin typeface="Cambria" pitchFamily="18" charset="0"/>
              </a:rPr>
              <a:t>Mais</a:t>
            </a:r>
            <a:r>
              <a:rPr lang="fr-FR" sz="1800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</a:p>
          <a:p>
            <a:endParaRPr lang="fr-FR" sz="1800" dirty="0" smtClean="0">
              <a:latin typeface="Cambria" pitchFamily="18" charset="0"/>
            </a:endParaRPr>
          </a:p>
          <a:p>
            <a:r>
              <a:rPr lang="fr-FR" sz="1800" dirty="0">
                <a:latin typeface="Cambria" pitchFamily="18" charset="0"/>
              </a:rPr>
              <a:t>L</a:t>
            </a:r>
            <a:r>
              <a:rPr lang="fr-FR" sz="1800" dirty="0" smtClean="0">
                <a:latin typeface="Cambria" pitchFamily="18" charset="0"/>
              </a:rPr>
              <a:t>e confinement favorise l’assèchement de la source chaude</a:t>
            </a:r>
          </a:p>
          <a:p>
            <a:endParaRPr lang="fr-FR" sz="1800" dirty="0" smtClean="0">
              <a:solidFill>
                <a:srgbClr val="C00000"/>
              </a:solidFill>
              <a:latin typeface="Cambria" pitchFamily="18" charset="0"/>
            </a:endParaRPr>
          </a:p>
          <a:p>
            <a:endParaRPr lang="fr-FR" sz="1800" b="1" u="sng" dirty="0" smtClean="0">
              <a:latin typeface="Cambria" pitchFamily="18" charset="0"/>
            </a:endParaRPr>
          </a:p>
          <a:p>
            <a:r>
              <a:rPr lang="fr-FR" sz="1800" b="1" u="sng" dirty="0" smtClean="0">
                <a:latin typeface="Cambria" pitchFamily="18" charset="0"/>
              </a:rPr>
              <a:t>2°Idée</a:t>
            </a:r>
            <a:r>
              <a:rPr lang="fr-FR" sz="1800" b="1" dirty="0" smtClean="0">
                <a:latin typeface="Cambria" pitchFamily="18" charset="0"/>
              </a:rPr>
              <a:t> </a:t>
            </a:r>
            <a:r>
              <a:rPr lang="fr-FR" sz="1800" dirty="0" smtClean="0">
                <a:latin typeface="Cambria" pitchFamily="18" charset="0"/>
              </a:rPr>
              <a:t>: Confiner l’ébullition dans une seule direction</a:t>
            </a:r>
          </a:p>
          <a:p>
            <a:endParaRPr lang="fr-FR" sz="1800" dirty="0" smtClean="0">
              <a:latin typeface="Cambria" pitchFamily="18" charset="0"/>
            </a:endParaRPr>
          </a:p>
          <a:p>
            <a:endParaRPr lang="fr-FR" sz="1800" dirty="0" smtClean="0">
              <a:latin typeface="Cambria" pitchFamily="18" charset="0"/>
            </a:endParaRPr>
          </a:p>
          <a:p>
            <a:r>
              <a:rPr lang="fr-FR" sz="1800" dirty="0" smtClean="0">
                <a:latin typeface="Cambria" pitchFamily="18" charset="0"/>
              </a:rPr>
              <a:t>→ </a:t>
            </a:r>
            <a:r>
              <a:rPr lang="fr-FR" sz="1800" b="1" dirty="0" smtClean="0">
                <a:solidFill>
                  <a:srgbClr val="C00000"/>
                </a:solidFill>
                <a:latin typeface="Cambria" pitchFamily="18" charset="0"/>
              </a:rPr>
              <a:t>Thermosiphon plat confiné</a:t>
            </a:r>
            <a:endParaRPr lang="fr-FR" sz="1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012160" y="1573603"/>
            <a:ext cx="2818895" cy="3717762"/>
            <a:chOff x="5857561" y="1473358"/>
            <a:chExt cx="2818895" cy="3717762"/>
          </a:xfrm>
        </p:grpSpPr>
        <p:grpSp>
          <p:nvGrpSpPr>
            <p:cNvPr id="23" name="Groupe 22"/>
            <p:cNvGrpSpPr/>
            <p:nvPr/>
          </p:nvGrpSpPr>
          <p:grpSpPr>
            <a:xfrm>
              <a:off x="6191441" y="1473358"/>
              <a:ext cx="2485015" cy="3717762"/>
              <a:chOff x="6649380" y="1275336"/>
              <a:chExt cx="2485015" cy="3717762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6649380" y="1275336"/>
                <a:ext cx="1237756" cy="3717762"/>
                <a:chOff x="6649380" y="1275336"/>
                <a:chExt cx="1237756" cy="3717762"/>
              </a:xfrm>
            </p:grpSpPr>
            <p:sp>
              <p:nvSpPr>
                <p:cNvPr id="8" name="Rectangle 7"/>
                <p:cNvSpPr/>
                <p:nvPr/>
              </p:nvSpPr>
              <p:spPr bwMode="auto">
                <a:xfrm>
                  <a:off x="6804248" y="1556792"/>
                  <a:ext cx="914400" cy="3096344"/>
                </a:xfrm>
                <a:prstGeom prst="rect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endParaRPr>
                </a:p>
              </p:txBody>
            </p:sp>
            <p:sp>
              <p:nvSpPr>
                <p:cNvPr id="3" name="Rectangle à coins arrondis 2"/>
                <p:cNvSpPr/>
                <p:nvPr/>
              </p:nvSpPr>
              <p:spPr bwMode="auto">
                <a:xfrm>
                  <a:off x="6984268" y="1880828"/>
                  <a:ext cx="554360" cy="2448272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 bwMode="auto">
                <a:xfrm>
                  <a:off x="6649380" y="1275336"/>
                  <a:ext cx="1224136" cy="36004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6663000" y="4633058"/>
                  <a:ext cx="1224136" cy="36004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endParaRPr>
                </a:p>
              </p:txBody>
            </p:sp>
          </p:grpSp>
          <p:cxnSp>
            <p:nvCxnSpPr>
              <p:cNvPr id="14" name="Connecteur droit avec flèche 13"/>
              <p:cNvCxnSpPr/>
              <p:nvPr/>
            </p:nvCxnSpPr>
            <p:spPr bwMode="auto">
              <a:xfrm flipH="1" flipV="1">
                <a:off x="7278544" y="2663915"/>
                <a:ext cx="905526" cy="43204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Connecteur droit avec flèche 16"/>
              <p:cNvCxnSpPr/>
              <p:nvPr/>
            </p:nvCxnSpPr>
            <p:spPr bwMode="auto">
              <a:xfrm flipH="1" flipV="1">
                <a:off x="7596336" y="3726033"/>
                <a:ext cx="587734" cy="3015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Connecteur droit avec flèche 18"/>
              <p:cNvCxnSpPr/>
              <p:nvPr/>
            </p:nvCxnSpPr>
            <p:spPr bwMode="auto">
              <a:xfrm flipH="1" flipV="1">
                <a:off x="7740403" y="2302903"/>
                <a:ext cx="587734" cy="3015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0" name="ZoneTexte 19"/>
              <p:cNvSpPr txBox="1"/>
              <p:nvPr/>
            </p:nvSpPr>
            <p:spPr>
              <a:xfrm>
                <a:off x="8327642" y="241977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smtClean="0">
                    <a:solidFill>
                      <a:srgbClr val="C00000"/>
                    </a:solidFill>
                  </a:rPr>
                  <a:t>paroi</a:t>
                </a:r>
                <a:endParaRPr lang="fr-FR" sz="1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8244408" y="2924319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smtClean="0">
                    <a:solidFill>
                      <a:srgbClr val="C00000"/>
                    </a:solidFill>
                  </a:rPr>
                  <a:t>vapeur</a:t>
                </a:r>
                <a:endParaRPr lang="fr-FR" sz="1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8241778" y="3867234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smtClean="0">
                    <a:solidFill>
                      <a:srgbClr val="C00000"/>
                    </a:solidFill>
                  </a:rPr>
                  <a:t>liquide</a:t>
                </a:r>
                <a:endParaRPr lang="fr-FR" sz="1800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5892930" y="2256620"/>
              <a:ext cx="288032" cy="2092732"/>
              <a:chOff x="5793773" y="2132856"/>
              <a:chExt cx="288032" cy="2092732"/>
            </a:xfrm>
          </p:grpSpPr>
          <p:cxnSp>
            <p:nvCxnSpPr>
              <p:cNvPr id="5" name="Connecteur droit avec flèche 4"/>
              <p:cNvCxnSpPr/>
              <p:nvPr/>
            </p:nvCxnSpPr>
            <p:spPr bwMode="auto">
              <a:xfrm>
                <a:off x="5793773" y="2132856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" name="Connecteur droit avec flèche 25"/>
              <p:cNvCxnSpPr/>
              <p:nvPr/>
            </p:nvCxnSpPr>
            <p:spPr bwMode="auto">
              <a:xfrm>
                <a:off x="5793773" y="2276872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Connecteur droit avec flèche 26"/>
              <p:cNvCxnSpPr/>
              <p:nvPr/>
            </p:nvCxnSpPr>
            <p:spPr bwMode="auto">
              <a:xfrm>
                <a:off x="5793773" y="2420888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8" name="Connecteur droit avec flèche 27"/>
              <p:cNvCxnSpPr/>
              <p:nvPr/>
            </p:nvCxnSpPr>
            <p:spPr bwMode="auto">
              <a:xfrm>
                <a:off x="5793773" y="2564904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9" name="Connecteur droit avec flèche 28"/>
              <p:cNvCxnSpPr/>
              <p:nvPr/>
            </p:nvCxnSpPr>
            <p:spPr bwMode="auto">
              <a:xfrm>
                <a:off x="5793773" y="2708920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Connecteur droit avec flèche 29"/>
              <p:cNvCxnSpPr/>
              <p:nvPr/>
            </p:nvCxnSpPr>
            <p:spPr bwMode="auto">
              <a:xfrm>
                <a:off x="5793773" y="2855089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Connecteur droit avec flèche 30"/>
              <p:cNvCxnSpPr/>
              <p:nvPr/>
            </p:nvCxnSpPr>
            <p:spPr bwMode="auto">
              <a:xfrm>
                <a:off x="5793773" y="2987124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2" name="Connecteur droit avec flèche 31"/>
              <p:cNvCxnSpPr/>
              <p:nvPr/>
            </p:nvCxnSpPr>
            <p:spPr bwMode="auto">
              <a:xfrm>
                <a:off x="5793773" y="3122341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3" name="Connecteur droit avec flèche 32"/>
              <p:cNvCxnSpPr/>
              <p:nvPr/>
            </p:nvCxnSpPr>
            <p:spPr bwMode="auto">
              <a:xfrm>
                <a:off x="5793773" y="3236103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4" name="Connecteur droit avec flèche 33"/>
              <p:cNvCxnSpPr/>
              <p:nvPr/>
            </p:nvCxnSpPr>
            <p:spPr bwMode="auto">
              <a:xfrm>
                <a:off x="5793773" y="3380119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5" name="Connecteur droit avec flèche 34"/>
              <p:cNvCxnSpPr/>
              <p:nvPr/>
            </p:nvCxnSpPr>
            <p:spPr bwMode="auto">
              <a:xfrm>
                <a:off x="5793773" y="3524135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6" name="Connecteur droit avec flèche 35"/>
              <p:cNvCxnSpPr/>
              <p:nvPr/>
            </p:nvCxnSpPr>
            <p:spPr bwMode="auto">
              <a:xfrm>
                <a:off x="5793773" y="3668151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7" name="Connecteur droit avec flèche 36"/>
              <p:cNvCxnSpPr/>
              <p:nvPr/>
            </p:nvCxnSpPr>
            <p:spPr bwMode="auto">
              <a:xfrm>
                <a:off x="5793773" y="3812167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8" name="Connecteur droit avec flèche 37"/>
              <p:cNvCxnSpPr/>
              <p:nvPr/>
            </p:nvCxnSpPr>
            <p:spPr bwMode="auto">
              <a:xfrm>
                <a:off x="5793773" y="3958336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" name="Connecteur droit avec flèche 38"/>
              <p:cNvCxnSpPr/>
              <p:nvPr/>
            </p:nvCxnSpPr>
            <p:spPr bwMode="auto">
              <a:xfrm>
                <a:off x="5793773" y="4090371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0" name="Connecteur droit avec flèche 39"/>
              <p:cNvCxnSpPr/>
              <p:nvPr/>
            </p:nvCxnSpPr>
            <p:spPr bwMode="auto">
              <a:xfrm>
                <a:off x="5793773" y="4225588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1" name="ZoneTexte 10"/>
            <p:cNvSpPr txBox="1"/>
            <p:nvPr/>
          </p:nvSpPr>
          <p:spPr>
            <a:xfrm>
              <a:off x="5857561" y="1662921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φ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6346309" y="2247619"/>
              <a:ext cx="209716" cy="2092732"/>
              <a:chOff x="5793773" y="2132856"/>
              <a:chExt cx="288032" cy="2092732"/>
            </a:xfrm>
          </p:grpSpPr>
          <p:cxnSp>
            <p:nvCxnSpPr>
              <p:cNvPr id="42" name="Connecteur droit avec flèche 41"/>
              <p:cNvCxnSpPr/>
              <p:nvPr/>
            </p:nvCxnSpPr>
            <p:spPr bwMode="auto">
              <a:xfrm>
                <a:off x="5793773" y="2132856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Connecteur droit avec flèche 42"/>
              <p:cNvCxnSpPr/>
              <p:nvPr/>
            </p:nvCxnSpPr>
            <p:spPr bwMode="auto">
              <a:xfrm>
                <a:off x="5793773" y="2276872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4" name="Connecteur droit avec flèche 43"/>
              <p:cNvCxnSpPr/>
              <p:nvPr/>
            </p:nvCxnSpPr>
            <p:spPr bwMode="auto">
              <a:xfrm>
                <a:off x="5793773" y="2420888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5" name="Connecteur droit avec flèche 44"/>
              <p:cNvCxnSpPr/>
              <p:nvPr/>
            </p:nvCxnSpPr>
            <p:spPr bwMode="auto">
              <a:xfrm>
                <a:off x="5793773" y="2564904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6" name="Connecteur droit avec flèche 45"/>
              <p:cNvCxnSpPr/>
              <p:nvPr/>
            </p:nvCxnSpPr>
            <p:spPr bwMode="auto">
              <a:xfrm>
                <a:off x="5793773" y="2708920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7" name="Connecteur droit avec flèche 46"/>
              <p:cNvCxnSpPr/>
              <p:nvPr/>
            </p:nvCxnSpPr>
            <p:spPr bwMode="auto">
              <a:xfrm>
                <a:off x="5793773" y="2855089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8" name="Connecteur droit avec flèche 47"/>
              <p:cNvCxnSpPr/>
              <p:nvPr/>
            </p:nvCxnSpPr>
            <p:spPr bwMode="auto">
              <a:xfrm>
                <a:off x="5793773" y="2987124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9" name="Connecteur droit avec flèche 48"/>
              <p:cNvCxnSpPr/>
              <p:nvPr/>
            </p:nvCxnSpPr>
            <p:spPr bwMode="auto">
              <a:xfrm>
                <a:off x="5793773" y="3122341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0" name="Connecteur droit avec flèche 49"/>
              <p:cNvCxnSpPr/>
              <p:nvPr/>
            </p:nvCxnSpPr>
            <p:spPr bwMode="auto">
              <a:xfrm>
                <a:off x="5793773" y="3236103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1" name="Connecteur droit avec flèche 50"/>
              <p:cNvCxnSpPr/>
              <p:nvPr/>
            </p:nvCxnSpPr>
            <p:spPr bwMode="auto">
              <a:xfrm>
                <a:off x="5793773" y="3380119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2" name="Connecteur droit avec flèche 51"/>
              <p:cNvCxnSpPr/>
              <p:nvPr/>
            </p:nvCxnSpPr>
            <p:spPr bwMode="auto">
              <a:xfrm>
                <a:off x="5793773" y="3524135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3" name="Connecteur droit avec flèche 52"/>
              <p:cNvCxnSpPr/>
              <p:nvPr/>
            </p:nvCxnSpPr>
            <p:spPr bwMode="auto">
              <a:xfrm>
                <a:off x="5793773" y="3668151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4" name="Connecteur droit avec flèche 53"/>
              <p:cNvCxnSpPr/>
              <p:nvPr/>
            </p:nvCxnSpPr>
            <p:spPr bwMode="auto">
              <a:xfrm>
                <a:off x="5793773" y="3812167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Connecteur droit avec flèche 54"/>
              <p:cNvCxnSpPr/>
              <p:nvPr/>
            </p:nvCxnSpPr>
            <p:spPr bwMode="auto">
              <a:xfrm>
                <a:off x="5793773" y="3958336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6" name="Connecteur droit avec flèche 55"/>
              <p:cNvCxnSpPr/>
              <p:nvPr/>
            </p:nvCxnSpPr>
            <p:spPr bwMode="auto">
              <a:xfrm>
                <a:off x="5793773" y="4090371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7" name="Connecteur droit avec flèche 56"/>
              <p:cNvCxnSpPr/>
              <p:nvPr/>
            </p:nvCxnSpPr>
            <p:spPr bwMode="auto">
              <a:xfrm>
                <a:off x="5793773" y="4225588"/>
                <a:ext cx="28803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23704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  <a:cs typeface="+mj-cs"/>
              </a:rPr>
              <a:t>Banc expérimental</a:t>
            </a:r>
            <a:endParaRPr lang="fr-FR" sz="2800" b="1" kern="0" dirty="0">
              <a:latin typeface="Cambria" pitchFamily="18" charset="0"/>
              <a:ea typeface="MS PGothic" pitchFamily="34" charset="-128"/>
              <a:cs typeface="+mj-cs"/>
            </a:endParaRP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06856" y="4970492"/>
            <a:ext cx="42484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dirty="0" smtClean="0">
                <a:latin typeface="Cambria" pitchFamily="18" charset="0"/>
              </a:rPr>
              <a:t>Taille du canal : 114 x 166 x 3 mm</a:t>
            </a:r>
            <a:r>
              <a:rPr lang="fr-FR" sz="1800" baseline="30000" dirty="0" smtClean="0">
                <a:latin typeface="Cambria" pitchFamily="18" charset="0"/>
              </a:rPr>
              <a:t>3</a:t>
            </a:r>
            <a:endParaRPr lang="fr-FR" sz="1800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800" dirty="0" smtClean="0">
                <a:latin typeface="Cambria" pitchFamily="18" charset="0"/>
              </a:rPr>
              <a:t>Fluides de travail : Eau, Pentane</a:t>
            </a:r>
          </a:p>
          <a:p>
            <a:pPr>
              <a:lnSpc>
                <a:spcPct val="150000"/>
              </a:lnSpc>
            </a:pPr>
            <a:r>
              <a:rPr lang="fr-FR" sz="1800" dirty="0" smtClean="0">
                <a:latin typeface="Cambria" pitchFamily="18" charset="0"/>
              </a:rPr>
              <a:t>Flux de chaleur jusqu’à 10 W/cm²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10747" b="9051"/>
          <a:stretch/>
        </p:blipFill>
        <p:spPr>
          <a:xfrm>
            <a:off x="5580112" y="914610"/>
            <a:ext cx="2304256" cy="4101873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45808" y="828298"/>
            <a:ext cx="4886232" cy="4701578"/>
            <a:chOff x="45808" y="828298"/>
            <a:chExt cx="4886232" cy="470157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808" y="828298"/>
              <a:ext cx="4886232" cy="470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460374" y="2931063"/>
              <a:ext cx="1087289" cy="2099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275856" y="3212976"/>
            <a:ext cx="535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  <a:cs typeface="+mj-cs"/>
              </a:rPr>
              <a:t>Principe de fonctionnement</a:t>
            </a:r>
            <a:endParaRPr lang="fr-FR" sz="2800" b="1" kern="0" dirty="0">
              <a:latin typeface="Cambria" pitchFamily="18" charset="0"/>
              <a:ea typeface="MS PGothic" pitchFamily="34" charset="-128"/>
              <a:cs typeface="+mj-cs"/>
            </a:endParaRP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7187" y="1397094"/>
            <a:ext cx="9145691" cy="303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966207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latin typeface="Cambria" pitchFamily="18" charset="0"/>
                <a:sym typeface="Wingdings" pitchFamily="2" charset="2"/>
              </a:rPr>
              <a:t>D</a:t>
            </a:r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ifférence de température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" y="5187135"/>
            <a:ext cx="4334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 err="1" smtClean="0">
                <a:latin typeface="Cambria" pitchFamily="18" charset="0"/>
              </a:rPr>
              <a:t>Δ</a:t>
            </a:r>
            <a:r>
              <a:rPr lang="fr-FR" sz="2000" i="1" dirty="0" err="1" smtClean="0">
                <a:latin typeface="Cambria" pitchFamily="18" charset="0"/>
              </a:rPr>
              <a:t>T</a:t>
            </a:r>
            <a:r>
              <a:rPr lang="fr-FR" sz="2000" baseline="-25000" dirty="0" err="1" smtClean="0">
                <a:latin typeface="Cambria" pitchFamily="18" charset="0"/>
              </a:rPr>
              <a:t>spreader</a:t>
            </a:r>
            <a:r>
              <a:rPr lang="fr-FR" sz="2000" dirty="0" smtClean="0">
                <a:latin typeface="Cambria" pitchFamily="18" charset="0"/>
              </a:rPr>
              <a:t> = </a:t>
            </a:r>
            <a:r>
              <a:rPr lang="fr-FR" sz="2000" i="1" dirty="0" smtClean="0">
                <a:latin typeface="Cambria" pitchFamily="18" charset="0"/>
              </a:rPr>
              <a:t>T</a:t>
            </a:r>
            <a:r>
              <a:rPr lang="fr-FR" sz="2000" i="1" baseline="-25000" dirty="0">
                <a:latin typeface="Cambria" pitchFamily="18" charset="0"/>
              </a:rPr>
              <a:t>e</a:t>
            </a:r>
            <a:r>
              <a:rPr lang="fr-FR" sz="2000" i="1" dirty="0" smtClean="0">
                <a:latin typeface="Cambria" pitchFamily="18" charset="0"/>
              </a:rPr>
              <a:t> – T</a:t>
            </a:r>
            <a:r>
              <a:rPr lang="fr-FR" sz="2000" i="1" baseline="-25000" dirty="0" smtClean="0">
                <a:latin typeface="Cambria" pitchFamily="18" charset="0"/>
              </a:rPr>
              <a:t>c</a:t>
            </a:r>
            <a:endParaRPr lang="fr-FR" sz="2000" dirty="0" smtClean="0">
              <a:latin typeface="Cambria" pitchFamily="18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3203848" y="2567244"/>
            <a:ext cx="1130424" cy="357699"/>
          </a:xfrm>
          <a:prstGeom prst="ellipse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84720" y="1799149"/>
            <a:ext cx="1130424" cy="271484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85099" y="2192828"/>
            <a:ext cx="3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fr-FR" sz="1800" b="1" baseline="-25000" dirty="0" smtClean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</a:t>
            </a:r>
            <a:endParaRPr lang="fr-FR" sz="1800" b="1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31183" y="1549197"/>
            <a:ext cx="3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fr-FR" sz="1800" b="1" baseline="-25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</a:t>
            </a:r>
            <a:endParaRPr lang="fr-FR" sz="18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88024" y="4797152"/>
                <a:ext cx="4032448" cy="1033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800" b="1" u="sng" dirty="0">
                    <a:latin typeface="Cambria" pitchFamily="18" charset="0"/>
                  </a:rPr>
                  <a:t>Résistance </a:t>
                </a:r>
                <a:r>
                  <a:rPr lang="fr-FR" sz="1800" b="1" u="sng" dirty="0" smtClean="0">
                    <a:latin typeface="Cambria" pitchFamily="18" charset="0"/>
                  </a:rPr>
                  <a:t>thermique globale</a:t>
                </a:r>
                <a:r>
                  <a:rPr lang="fr-FR" sz="1800" b="1" dirty="0" smtClean="0">
                    <a:latin typeface="Cambria" pitchFamily="18" charset="0"/>
                  </a:rPr>
                  <a:t> </a:t>
                </a:r>
                <a:r>
                  <a:rPr lang="fr-FR" sz="1800" dirty="0">
                    <a:latin typeface="Cambria" pitchFamily="18" charset="0"/>
                  </a:rPr>
                  <a:t>:</a:t>
                </a:r>
                <a:endParaRPr lang="fr-FR" sz="300" dirty="0">
                  <a:latin typeface="Cambria" pitchFamily="18" charset="0"/>
                </a:endParaRPr>
              </a:p>
              <a:p>
                <a:pPr algn="just"/>
                <a:endParaRPr lang="fr-FR" sz="300" i="1" dirty="0">
                  <a:latin typeface="Cambria Math"/>
                </a:endParaRPr>
              </a:p>
              <a:p>
                <a:pPr algn="just"/>
                <a:endParaRPr lang="fr-FR" sz="300" i="1" dirty="0">
                  <a:latin typeface="Cambria Math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800">
                              <a:latin typeface="Cambria Math"/>
                            </a:rPr>
                            <m:t>spreader</m:t>
                          </m:r>
                        </m:sub>
                      </m:sSub>
                      <m:r>
                        <a:rPr lang="fr-FR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fr-FR" sz="18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800">
                                  <a:latin typeface="Cambria Math"/>
                                </a:rPr>
                                <m:t>spreader</m:t>
                              </m:r>
                            </m:sub>
                          </m:sSub>
                        </m:num>
                        <m:den>
                          <m:r>
                            <a:rPr lang="fr-FR" sz="1800" i="1">
                              <a:latin typeface="Cambria Math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797152"/>
                <a:ext cx="4032448" cy="1033616"/>
              </a:xfrm>
              <a:prstGeom prst="rect">
                <a:avLst/>
              </a:prstGeom>
              <a:blipFill rotWithShape="0">
                <a:blip r:embed="rId3"/>
                <a:stretch>
                  <a:fillRect l="-1208" t="-41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9051"/>
          <a:stretch/>
        </p:blipFill>
        <p:spPr>
          <a:xfrm>
            <a:off x="2628021" y="1696746"/>
            <a:ext cx="3907516" cy="318076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  <a:cs typeface="+mj-cs"/>
              </a:rPr>
              <a:t>Principe de fonctionnement</a:t>
            </a:r>
            <a:endParaRPr lang="fr-FR" sz="2800" b="1" kern="0" dirty="0">
              <a:latin typeface="Cambria" pitchFamily="18" charset="0"/>
              <a:ea typeface="MS PGothic" pitchFamily="34" charset="-128"/>
              <a:cs typeface="+mj-cs"/>
            </a:endParaRP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75967" y="528068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latin typeface="Cambria" pitchFamily="18" charset="0"/>
              </a:rPr>
              <a:t>     Augmentation de la surface remouillée pendant l’ébullition</a:t>
            </a:r>
          </a:p>
          <a:p>
            <a:pPr algn="ctr"/>
            <a:r>
              <a:rPr lang="fr-FR" sz="1800" dirty="0" smtClean="0">
                <a:latin typeface="Cambria" pitchFamily="18" charset="0"/>
                <a:cs typeface="Times New Roman" panose="02020603050405020304" pitchFamily="18" charset="0"/>
              </a:rPr>
              <a:t>→ Moins de contraintes sur l’emplacement de la source chaude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2511" y="3250668"/>
            <a:ext cx="221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latin typeface="Cambria" pitchFamily="18" charset="0"/>
              </a:rPr>
              <a:t>Taux de remplissage initial (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 20%)</a:t>
            </a:r>
            <a:endParaRPr lang="fr-FR" sz="1400" dirty="0">
              <a:latin typeface="Cambria" pitchFamily="18" charset="0"/>
            </a:endParaRPr>
          </a:p>
        </p:txBody>
      </p:sp>
      <p:cxnSp>
        <p:nvCxnSpPr>
          <p:cNvPr id="5" name="Connecteur droit 4"/>
          <p:cNvCxnSpPr/>
          <p:nvPr/>
        </p:nvCxnSpPr>
        <p:spPr bwMode="auto">
          <a:xfrm flipH="1">
            <a:off x="308212" y="3812754"/>
            <a:ext cx="858450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3132077" y="2840307"/>
            <a:ext cx="2952328" cy="18776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676963" y="2763909"/>
            <a:ext cx="221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latin typeface="Cambria" pitchFamily="18" charset="0"/>
              </a:rPr>
              <a:t>Surface chauffée par la source chaude</a:t>
            </a:r>
            <a:endParaRPr lang="fr-FR" sz="1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2980284" y="1416710"/>
            <a:ext cx="3248137" cy="708925"/>
            <a:chOff x="2980047" y="919875"/>
            <a:chExt cx="3248137" cy="708925"/>
          </a:xfrm>
        </p:grpSpPr>
        <p:cxnSp>
          <p:nvCxnSpPr>
            <p:cNvPr id="21" name="Connecteur droit 20"/>
            <p:cNvCxnSpPr/>
            <p:nvPr/>
          </p:nvCxnSpPr>
          <p:spPr bwMode="auto">
            <a:xfrm>
              <a:off x="2987824" y="919875"/>
              <a:ext cx="0" cy="7089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cteur droit 22"/>
            <p:cNvCxnSpPr/>
            <p:nvPr/>
          </p:nvCxnSpPr>
          <p:spPr bwMode="auto">
            <a:xfrm>
              <a:off x="6228184" y="919875"/>
              <a:ext cx="0" cy="7089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Connecteur droit 23"/>
            <p:cNvCxnSpPr/>
            <p:nvPr/>
          </p:nvCxnSpPr>
          <p:spPr bwMode="auto">
            <a:xfrm>
              <a:off x="2980047" y="1617645"/>
              <a:ext cx="324036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ZoneTexte 30"/>
          <p:cNvSpPr txBox="1"/>
          <p:nvPr/>
        </p:nvSpPr>
        <p:spPr>
          <a:xfrm>
            <a:off x="6676963" y="1550517"/>
            <a:ext cx="221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1"/>
                </a:solidFill>
                <a:latin typeface="Cambria" pitchFamily="18" charset="0"/>
              </a:rPr>
              <a:t>Surface refroidie par la source froide</a:t>
            </a:r>
            <a:endParaRPr lang="fr-FR" sz="1400" b="1" dirty="0">
              <a:solidFill>
                <a:schemeClr val="accent1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162" y="924240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Topologie générale de l’écoulement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</a:rPr>
              <a:t>Performance thermique</a:t>
            </a:r>
            <a:endParaRPr lang="fr-FR" sz="2800" b="1" kern="0" dirty="0"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490" y="1754865"/>
            <a:ext cx="4935133" cy="33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924458" y="521003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Résistance thermique fonction du flux de chaleur pour de l’eau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966207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Influence du flux de chaleur et du taux de remplissage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5575" y="1901162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b="1" u="sng" dirty="0" smtClean="0">
                <a:latin typeface="Cambria" pitchFamily="18" charset="0"/>
              </a:rPr>
              <a:t>Flux de chaleur :</a:t>
            </a:r>
          </a:p>
          <a:p>
            <a:pPr algn="just"/>
            <a:r>
              <a:rPr lang="fr-FR" sz="1800" dirty="0" smtClean="0">
                <a:latin typeface="Cambria" pitchFamily="18" charset="0"/>
              </a:rPr>
              <a:t>Diminution de la résistance thermique à partir du début de l’ébullition</a:t>
            </a:r>
            <a:endParaRPr lang="fr-FR" sz="900" b="1" u="sng" dirty="0" smtClean="0">
              <a:latin typeface="Cambria" pitchFamily="18" charset="0"/>
            </a:endParaRPr>
          </a:p>
          <a:p>
            <a:pPr algn="just"/>
            <a:endParaRPr lang="fr-FR" sz="900" b="1" u="sng" dirty="0" smtClean="0">
              <a:latin typeface="Cambria" pitchFamily="18" charset="0"/>
            </a:endParaRPr>
          </a:p>
          <a:p>
            <a:pPr algn="just"/>
            <a:endParaRPr lang="fr-FR" sz="900" b="1" u="sng" dirty="0" smtClean="0">
              <a:latin typeface="Cambria" pitchFamily="18" charset="0"/>
            </a:endParaRPr>
          </a:p>
          <a:p>
            <a:pPr algn="just"/>
            <a:endParaRPr lang="fr-FR" sz="900" b="1" u="sng" dirty="0">
              <a:latin typeface="Cambria" pitchFamily="18" charset="0"/>
            </a:endParaRPr>
          </a:p>
          <a:p>
            <a:pPr algn="just"/>
            <a:endParaRPr lang="fr-FR" sz="900" b="1" u="sng" dirty="0" smtClean="0">
              <a:latin typeface="Cambria" pitchFamily="18" charset="0"/>
            </a:endParaRPr>
          </a:p>
          <a:p>
            <a:pPr algn="just"/>
            <a:endParaRPr lang="fr-FR" sz="900" b="1" u="sng" dirty="0">
              <a:latin typeface="Cambria" pitchFamily="18" charset="0"/>
            </a:endParaRPr>
          </a:p>
          <a:p>
            <a:pPr algn="just"/>
            <a:endParaRPr lang="fr-FR" sz="900" b="1" u="sng" dirty="0">
              <a:latin typeface="Cambria" pitchFamily="18" charset="0"/>
            </a:endParaRPr>
          </a:p>
          <a:p>
            <a:pPr algn="just"/>
            <a:r>
              <a:rPr lang="fr-FR" sz="1800" b="1" u="sng" dirty="0" smtClean="0">
                <a:latin typeface="Cambria" pitchFamily="18" charset="0"/>
              </a:rPr>
              <a:t>Taux de remplissage :</a:t>
            </a:r>
            <a:endParaRPr lang="fr-FR" sz="1800" b="1" u="sng" dirty="0">
              <a:latin typeface="Cambria" pitchFamily="18" charset="0"/>
            </a:endParaRPr>
          </a:p>
          <a:p>
            <a:pPr algn="just"/>
            <a:r>
              <a:rPr lang="fr-FR" sz="1800" dirty="0" smtClean="0">
                <a:latin typeface="Cambria" pitchFamily="18" charset="0"/>
              </a:rPr>
              <a:t>Il existe un taux de remplissage optimum dépendant principalement de la géométrie du système et du fluide employé (donc du confinement)</a:t>
            </a:r>
            <a:endParaRPr lang="fr-FR" sz="18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9359F5-C5AA-456B-8246-5E36E05A05C5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16632"/>
            <a:ext cx="8424936" cy="584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2800" b="1" kern="0" dirty="0" smtClean="0">
                <a:latin typeface="Cambria" pitchFamily="18" charset="0"/>
                <a:ea typeface="MS PGothic" pitchFamily="34" charset="-128"/>
              </a:rPr>
              <a:t>Performance thermique</a:t>
            </a:r>
            <a:endParaRPr lang="fr-FR" sz="2800" b="1" kern="0" dirty="0"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7" name="AutoShape 6" descr="http://ars.els-cdn.com.docelec.insa-lyon.fr/content/image/1-s2.0-S1364032115004876-g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1365" y="4417948"/>
            <a:ext cx="445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Température d’évaporateur  et de condenseur pour différentes inclinaisons. Eau, Q = 300W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51406" y="4417948"/>
            <a:ext cx="448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Résistance thermique globale fonction de l’angle d’inclinaison. Q = 300W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966207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Cambria" pitchFamily="18" charset="0"/>
                <a:sym typeface="Wingdings" pitchFamily="2" charset="2"/>
              </a:rPr>
              <a:t>Influence de l’inclination</a:t>
            </a:r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800" b="1" dirty="0" smtClean="0">
              <a:latin typeface="Cambria" pitchFamily="18" charset="0"/>
              <a:sym typeface="Wingdings" pitchFamily="2" charset="2"/>
            </a:endParaRPr>
          </a:p>
          <a:p>
            <a:endParaRPr lang="fr-FR" sz="1200" b="1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43608" y="5174281"/>
            <a:ext cx="6430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Eau : Même comportement proche de 0°et proche de 180°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Cambria" pitchFamily="18" charset="0"/>
              </a:rPr>
              <a:t>Pentane : ‘’Asymétrie’’ des comportements vers 0°et 180°</a:t>
            </a: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Influence du confinement</a:t>
            </a:r>
            <a:endParaRPr lang="fr-FR" sz="1800" dirty="0" smtClean="0">
              <a:latin typeface="Cambria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06" y="1462915"/>
            <a:ext cx="4457098" cy="29021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62915"/>
            <a:ext cx="4464496" cy="2911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Démonstration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14038</TotalTime>
  <Words>403</Words>
  <Application>Microsoft Office PowerPoint</Application>
  <PresentationFormat>Affichage à l'écran (4:3)</PresentationFormat>
  <Paragraphs>139</Paragraphs>
  <Slides>14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Arial Unicode MS</vt:lpstr>
      <vt:lpstr>ＭＳ Ｐゴシック</vt:lpstr>
      <vt:lpstr>ＭＳ Ｐゴシック</vt:lpstr>
      <vt:lpstr>Arial</vt:lpstr>
      <vt:lpstr>Cambria</vt:lpstr>
      <vt:lpstr>Cambria Math</vt:lpstr>
      <vt:lpstr>Times New Roman</vt:lpstr>
      <vt:lpstr>Wingdings</vt:lpstr>
      <vt:lpstr>Nouvelle 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CETHIL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jbonjour</dc:creator>
  <cp:lastModifiedBy>Valérie SARTRE</cp:lastModifiedBy>
  <cp:revision>1332</cp:revision>
  <cp:lastPrinted>2008-11-05T08:02:11Z</cp:lastPrinted>
  <dcterms:created xsi:type="dcterms:W3CDTF">2012-02-02T15:43:09Z</dcterms:created>
  <dcterms:modified xsi:type="dcterms:W3CDTF">2018-04-03T11:03:42Z</dcterms:modified>
</cp:coreProperties>
</file>