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7" r:id="rId2"/>
    <p:sldId id="356" r:id="rId3"/>
    <p:sldId id="323" r:id="rId4"/>
    <p:sldId id="258" r:id="rId5"/>
    <p:sldId id="352" r:id="rId6"/>
    <p:sldId id="355" r:id="rId7"/>
    <p:sldId id="338" r:id="rId8"/>
    <p:sldId id="322" r:id="rId9"/>
    <p:sldId id="364" r:id="rId10"/>
    <p:sldId id="331" r:id="rId11"/>
    <p:sldId id="341" r:id="rId12"/>
    <p:sldId id="362" r:id="rId13"/>
    <p:sldId id="351" r:id="rId14"/>
    <p:sldId id="367" r:id="rId15"/>
    <p:sldId id="346" r:id="rId16"/>
    <p:sldId id="353" r:id="rId17"/>
    <p:sldId id="327" r:id="rId18"/>
    <p:sldId id="354" r:id="rId19"/>
    <p:sldId id="347" r:id="rId20"/>
    <p:sldId id="340" r:id="rId21"/>
    <p:sldId id="350" r:id="rId22"/>
    <p:sldId id="361" r:id="rId23"/>
    <p:sldId id="365" r:id="rId24"/>
    <p:sldId id="349" r:id="rId25"/>
    <p:sldId id="335" r:id="rId26"/>
    <p:sldId id="294" r:id="rId27"/>
    <p:sldId id="280" r:id="rId28"/>
    <p:sldId id="360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F4E37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0" autoAdjust="0"/>
    <p:restoredTop sz="89701" autoAdjust="0"/>
  </p:normalViewPr>
  <p:slideViewPr>
    <p:cSldViewPr>
      <p:cViewPr>
        <p:scale>
          <a:sx n="80" d="100"/>
          <a:sy n="80" d="100"/>
        </p:scale>
        <p:origin x="-30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Solar</a:t>
            </a:r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7E5F8-2E07-4EF2-8C63-046B857B5868}" type="datetimeFigureOut">
              <a:rPr lang="fr-FR" smtClean="0"/>
              <a:t>08/10/2012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C880-D091-420F-B913-BF485925C4D1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03574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32C532-D3B4-4FE0-8A53-C003100159DE}" type="datetimeFigureOut">
              <a:rPr lang="fr-FR"/>
              <a:pPr>
                <a:defRPr/>
              </a:pPr>
              <a:t>08/10/2012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fr-F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0F54F5-40E5-4F3F-8662-BB5C34379A1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0420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1. Nowadays, the annual global efficiency of Solar Thermal Power Plants is lesser than 20% face to gas combined cycle efficiency which is around 50%</a:t>
            </a:r>
            <a:endParaRPr lang="fr-FR" dirty="0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62749E-A5F7-4A90-87D6-8EA7A7FEC660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2" name="1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6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1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1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3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6. There is not enough information about the optimal values of parameters that drive the solar particle receiver behavior which allow maximizing its efficiency.</a:t>
            </a:r>
            <a:endParaRPr lang="fr-FR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F68415-1D15-4A11-AFB4-63D86C243D1B}" type="slidenum">
              <a:rPr lang="fr-FR" smtClean="0"/>
              <a:pPr eaLnBrk="1" hangingPunct="1"/>
              <a:t>8</a:t>
            </a:fld>
            <a:endParaRPr lang="fr-FR" smtClean="0"/>
          </a:p>
        </p:txBody>
      </p:sp>
      <p:sp>
        <p:nvSpPr>
          <p:cNvPr id="2" name="1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6. There is not enough information about the optimal values of parameters that drive the solar particle receiver behavior which allow maximizing its efficiency.</a:t>
            </a:r>
            <a:endParaRPr lang="fr-FR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F68415-1D15-4A11-AFB4-63D86C243D1B}" type="slidenum">
              <a:rPr lang="fr-FR" smtClean="0"/>
              <a:pPr eaLnBrk="1" hangingPunct="1"/>
              <a:t>9</a:t>
            </a:fld>
            <a:endParaRPr lang="fr-FR" smtClean="0"/>
          </a:p>
        </p:txBody>
      </p:sp>
      <p:sp>
        <p:nvSpPr>
          <p:cNvPr id="2" name="1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46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8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955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6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F54F5-40E5-4F3F-8662-BB5C34379A1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Solar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6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-PRESENTA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07950" y="836613"/>
            <a:ext cx="6840538" cy="1512887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877050" y="3500438"/>
            <a:ext cx="2266950" cy="3357562"/>
          </a:xfrm>
        </p:spPr>
        <p:txBody>
          <a:bodyPr rtlCol="0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8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norma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-PRESENTATBANDEAU-GAUCHE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1879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GB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2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e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18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e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7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6705600" y="4186238"/>
            <a:ext cx="2438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ES" dirty="0">
              <a:latin typeface="Lucida Console" pitchFamily="49" charset="0"/>
              <a:cs typeface="Times New Roman" pitchFamily="18" charset="0"/>
            </a:endParaRPr>
          </a:p>
          <a:p>
            <a:pPr algn="ctr"/>
            <a:endParaRPr lang="fr-FR" dirty="0">
              <a:latin typeface="Lucida Console" pitchFamily="49" charset="0"/>
              <a:cs typeface="Times New Roman" pitchFamily="18" charset="0"/>
            </a:endParaRPr>
          </a:p>
          <a:p>
            <a:pPr algn="ctr"/>
            <a:r>
              <a:rPr lang="fr-FR" sz="2000" dirty="0">
                <a:latin typeface="Lucida Console" pitchFamily="49" charset="0"/>
                <a:cs typeface="Times New Roman" pitchFamily="18" charset="0"/>
              </a:rPr>
              <a:t>F. ORDÓÑEZ</a:t>
            </a:r>
          </a:p>
          <a:p>
            <a:pPr algn="ctr"/>
            <a:r>
              <a:rPr lang="fr-FR" dirty="0">
                <a:latin typeface="Lucida Console" pitchFamily="49" charset="0"/>
                <a:cs typeface="Times New Roman" pitchFamily="18" charset="0"/>
              </a:rPr>
              <a:t>C. CALIOT</a:t>
            </a:r>
          </a:p>
          <a:p>
            <a:pPr algn="ctr"/>
            <a:r>
              <a:rPr lang="fr-FR" dirty="0">
                <a:latin typeface="Lucida Console" pitchFamily="49" charset="0"/>
                <a:cs typeface="Times New Roman" pitchFamily="18" charset="0"/>
              </a:rPr>
              <a:t>G. LAURIAT </a:t>
            </a:r>
          </a:p>
          <a:p>
            <a:pPr algn="ctr"/>
            <a:r>
              <a:rPr lang="fr-FR" dirty="0">
                <a:latin typeface="Lucida Console" pitchFamily="49" charset="0"/>
                <a:cs typeface="Times New Roman" pitchFamily="18" charset="0"/>
              </a:rPr>
              <a:t>F. BATAILLE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528" y="801688"/>
            <a:ext cx="65344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omic Sans MS" pitchFamily="66" charset="0"/>
              </a:rPr>
              <a:t>Étude paramétrique et optimisation d’un récepteur solaire à particules</a:t>
            </a:r>
            <a:endParaRPr lang="fr-FR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9" r="7344" b="10493"/>
          <a:stretch>
            <a:fillRect/>
          </a:stretch>
        </p:blipFill>
        <p:spPr bwMode="auto">
          <a:xfrm>
            <a:off x="5597525" y="5891213"/>
            <a:ext cx="12604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46213" y="332656"/>
            <a:ext cx="7878762" cy="5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dirty="0">
                <a:solidFill>
                  <a:srgbClr val="000000"/>
                </a:solidFill>
                <a:latin typeface="AdvEPSTIM" charset="0"/>
              </a:rPr>
              <a:t>Summary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dvEPSTIM" charset="0"/>
              </a:rPr>
              <a:t>Context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Objectives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dvEPSTIM" charset="0"/>
              </a:rPr>
              <a:t>Physical model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 smtClean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Results 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Conclusions and future works</a:t>
            </a:r>
            <a:endParaRPr lang="en-US" sz="2400" dirty="0">
              <a:solidFill>
                <a:srgbClr val="000000"/>
              </a:solidFill>
              <a:latin typeface="AdvEPSTIM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774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24837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r="16345"/>
          <a:stretch/>
        </p:blipFill>
        <p:spPr bwMode="auto">
          <a:xfrm>
            <a:off x="4547870" y="44624"/>
            <a:ext cx="459613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1585690" y="3757315"/>
                <a:ext cx="3346350" cy="96782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b="0" dirty="0" err="1" smtClean="0">
                    <a:latin typeface="Cambria Math"/>
                  </a:rPr>
                  <a:t>Asymmetry</a:t>
                </a:r>
                <a:r>
                  <a:rPr lang="es-ES_tradnl" b="0" dirty="0" smtClean="0">
                    <a:latin typeface="Cambria Math"/>
                  </a:rPr>
                  <a:t> </a:t>
                </a:r>
                <a:r>
                  <a:rPr lang="es-ES_tradnl" b="0" dirty="0" err="1" smtClean="0">
                    <a:latin typeface="Cambria Math"/>
                  </a:rPr>
                  <a:t>parameter</a:t>
                </a:r>
                <a:endParaRPr lang="es-ES_tradnl" b="0" dirty="0" smtClean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</a:rPr>
                        <m:t>𝑔</m:t>
                      </m:r>
                      <m:r>
                        <a:rPr lang="es-ES_tradnl" b="0" i="1" smtClean="0">
                          <a:latin typeface="Cambria Math"/>
                        </a:rPr>
                        <m:t>=&lt;</m:t>
                      </m:r>
                      <m:r>
                        <a:rPr lang="es-ES_tradnl" b="0" i="1" smtClean="0">
                          <a:latin typeface="Cambria Math"/>
                        </a:rPr>
                        <m:t>𝑐𝑜𝑠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&gt; 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90" y="3757315"/>
                <a:ext cx="3346350" cy="967829"/>
              </a:xfrm>
              <a:prstGeom prst="rect">
                <a:avLst/>
              </a:prstGeom>
              <a:blipFill rotWithShape="1">
                <a:blip r:embed="rId3"/>
                <a:stretch>
                  <a:fillRect l="-1270" t="-3106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359531" y="2494637"/>
                <a:ext cx="2881834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b="0" dirty="0" smtClean="0">
                    <a:latin typeface="Cambria Math"/>
                  </a:rPr>
                  <a:t>Mie </a:t>
                </a:r>
                <a:r>
                  <a:rPr lang="es-ES_tradnl" b="0" dirty="0" err="1" smtClean="0">
                    <a:latin typeface="Cambria Math"/>
                  </a:rPr>
                  <a:t>efficiencies</a:t>
                </a:r>
                <a:endParaRPr lang="es-ES_tradnl" b="0" dirty="0" smtClean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𝑠𝑐𝑎</m:t>
                          </m:r>
                        </m:sub>
                      </m:sSub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𝑎𝑏𝑠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2494637"/>
                <a:ext cx="288183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684" t="-4630" b="-4630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359531" y="644495"/>
            <a:ext cx="4380313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A simplified model has been developed (</a:t>
            </a:r>
            <a:r>
              <a:rPr lang="en-US" dirty="0"/>
              <a:t>mono-dimensional and single layered geometry, </a:t>
            </a:r>
            <a:r>
              <a:rPr lang="en-US" dirty="0" smtClean="0"/>
              <a:t>cold media, poly-dispersion of spherical particles) 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44624"/>
            <a:ext cx="2845829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Model physique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9" t="86953" r="29380" b="2832"/>
          <a:stretch/>
        </p:blipFill>
        <p:spPr bwMode="auto">
          <a:xfrm>
            <a:off x="7452320" y="3655330"/>
            <a:ext cx="1250038" cy="4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93611" y="5385990"/>
            <a:ext cx="8598869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Lorenz-Mie theory </a:t>
            </a:r>
            <a:r>
              <a:rPr lang="en-US" dirty="0" smtClean="0"/>
              <a:t>has been used to found the </a:t>
            </a:r>
            <a:r>
              <a:rPr lang="en-US" dirty="0" err="1" smtClean="0"/>
              <a:t>radiative</a:t>
            </a:r>
            <a:r>
              <a:rPr lang="en-US" dirty="0" smtClean="0"/>
              <a:t> properties of particles (Mie efficiencies and asymmetry factor) and the </a:t>
            </a:r>
            <a:r>
              <a:rPr lang="en-US" dirty="0" err="1" smtClean="0"/>
              <a:t>Henyey</a:t>
            </a:r>
            <a:r>
              <a:rPr lang="en-US" dirty="0" smtClean="0"/>
              <a:t>-Greenstein phase function has been used to solve the angular behavior of scattering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227851" y="2852936"/>
                <a:ext cx="1288365" cy="666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/>
                        </a:rPr>
                        <m:t>𝑅</m:t>
                      </m:r>
                      <m:r>
                        <a:rPr lang="es-ES_trad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s-ES_tradnl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s-ES_tradnl" i="1">
                              <a:latin typeface="Cambria Math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851" y="2852936"/>
                <a:ext cx="1288365" cy="6669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8604448" y="6316952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682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24837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11 CuadroTexto"/>
          <p:cNvSpPr txBox="1"/>
          <p:nvPr/>
        </p:nvSpPr>
        <p:spPr>
          <a:xfrm>
            <a:off x="359531" y="644495"/>
            <a:ext cx="4380313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A simplified model has been developed (</a:t>
            </a:r>
            <a:r>
              <a:rPr lang="en-US" dirty="0"/>
              <a:t>mono-dimensional and single layered geometry, </a:t>
            </a:r>
            <a:r>
              <a:rPr lang="en-US" dirty="0" smtClean="0"/>
              <a:t>cold media, poly-dispersion of spherical particles)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58237" y="1988840"/>
                <a:ext cx="3753723" cy="184499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dirty="0" smtClean="0">
                    <a:latin typeface="Cambria Math"/>
                  </a:rPr>
                  <a:t>Volumetric </a:t>
                </a:r>
                <a:r>
                  <a:rPr lang="es-ES_tradnl" dirty="0" err="1" smtClean="0">
                    <a:latin typeface="Cambria Math"/>
                  </a:rPr>
                  <a:t>coefficients</a:t>
                </a:r>
                <a:endParaRPr lang="es-ES_tradnl" dirty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𝑎𝑏𝑠</m:t>
                          </m:r>
                        </m:sub>
                      </m:sSub>
                      <m:d>
                        <m:d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𝑑𝑟</m:t>
                      </m:r>
                      <m:r>
                        <a:rPr lang="es-ES_tradnl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s-ES_tradnl" b="0" i="0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s-ES_tradnl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_tradnl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𝑠𝑐𝑎</m:t>
                          </m:r>
                        </m:sub>
                      </m:sSub>
                      <m:d>
                        <m:d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s-ES_tradnl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s-ES_tradnl" i="1">
                          <a:latin typeface="Cambria Math"/>
                          <a:ea typeface="Cambria Math"/>
                        </a:rPr>
                        <m:t>𝑑𝑟</m:t>
                      </m:r>
                    </m:oMath>
                  </m:oMathPara>
                </a14:m>
                <a:endParaRPr lang="es-ES_tradnl" i="1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:r>
                  <a:rPr lang="es-ES_tradnl" b="0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es-ES_tradnl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ES_tradnl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s-ES_tradnl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s-ES_tradnl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/>
                        <a:ea typeface="Cambria Math"/>
                      </a:rPr>
                      <m:t>𝜅</m:t>
                    </m:r>
                    <m:r>
                      <a:rPr lang="es-ES_tradnl" i="1">
                        <a:latin typeface="Cambria Math"/>
                        <a:ea typeface="Cambria Math"/>
                      </a:rPr>
                      <m:t>+</m:t>
                    </m:r>
                    <m:r>
                      <a:rPr lang="es-ES_tradnl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7" y="1988840"/>
                <a:ext cx="3753723" cy="1844992"/>
              </a:xfrm>
              <a:prstGeom prst="rect">
                <a:avLst/>
              </a:prstGeom>
              <a:blipFill rotWithShape="1">
                <a:blip r:embed="rId3"/>
                <a:stretch>
                  <a:fillRect l="-1133" t="-1639" b="-1639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395536" y="44624"/>
            <a:ext cx="2845829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Model physique</a:t>
            </a:r>
            <a:endParaRPr lang="en-US" sz="2400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5148063" y="44624"/>
            <a:ext cx="3912085" cy="3789208"/>
            <a:chOff x="4547870" y="44624"/>
            <a:chExt cx="4596130" cy="410445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7" r="16345"/>
            <a:stretch/>
          </p:blipFill>
          <p:spPr bwMode="auto">
            <a:xfrm>
              <a:off x="4547870" y="44624"/>
              <a:ext cx="4596130" cy="410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9" t="86953" r="29380" b="2832"/>
            <a:stretch/>
          </p:blipFill>
          <p:spPr bwMode="auto">
            <a:xfrm>
              <a:off x="7452320" y="3655330"/>
              <a:ext cx="1250038" cy="43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4 Rectángulo"/>
              <p:cNvSpPr/>
              <p:nvPr/>
            </p:nvSpPr>
            <p:spPr>
              <a:xfrm>
                <a:off x="5299859" y="2636912"/>
                <a:ext cx="1288365" cy="666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/>
                        </a:rPr>
                        <m:t>𝑅</m:t>
                      </m:r>
                      <m:r>
                        <a:rPr lang="es-ES_trad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s-ES_tradnl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s-ES_tradnl" i="1">
                              <a:latin typeface="Cambria Math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859" y="2636912"/>
                <a:ext cx="1288365" cy="6669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16 CuadroTexto"/>
              <p:cNvSpPr txBox="1"/>
              <p:nvPr/>
            </p:nvSpPr>
            <p:spPr>
              <a:xfrm>
                <a:off x="4778717" y="4581128"/>
                <a:ext cx="3905519" cy="184082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dirty="0" smtClean="0">
                    <a:latin typeface="Cambria Math"/>
                  </a:rPr>
                  <a:t>Gamma </a:t>
                </a:r>
                <a:r>
                  <a:rPr lang="es-ES_tradnl" dirty="0" err="1" smtClean="0">
                    <a:latin typeface="Cambria Math"/>
                  </a:rPr>
                  <a:t>distribution</a:t>
                </a:r>
                <a:endParaRPr lang="es-ES_tradnl" dirty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𝑏𝑟</m:t>
                          </m:r>
                        </m:sup>
                      </m:sSup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𝑑𝑟</m:t>
                      </m:r>
                    </m:oMath>
                  </m:oMathPara>
                </a14:m>
                <a:endParaRPr lang="es-ES_tradnl" b="0" i="1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:endParaRPr lang="es-ES_tradnl" b="0" i="1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:r>
                  <a:rPr lang="es-ES_tradnl" b="0" dirty="0" smtClean="0"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_tradnl" b="0" i="0" smtClean="0">
                        <a:latin typeface="Cambria Math"/>
                        <a:ea typeface="Cambria Math"/>
                      </a:rPr>
                      <m:t>a</m:t>
                    </m:r>
                    <m:r>
                      <a:rPr lang="es-ES_tradnl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_tradn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𝑚𝑝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32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s-ES_tradnl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es-ES_tradn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𝑚𝑝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32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s-ES_tradnl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ES_tradnl" b="0" i="0" dirty="0" smtClean="0">
                    <a:latin typeface="Cambria Math"/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s-ES_tradnl" b="0" i="1" dirty="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s-ES_tradnl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s-ES_tradnl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s-ES_tradnl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𝑚𝑝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  <m:t>32</m:t>
                                </m:r>
                              </m:sub>
                            </m:sSub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s-ES_tradnl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  <m:t>𝑚𝑝</m:t>
                            </m:r>
                          </m:sub>
                        </m:sSub>
                        <m:d>
                          <m:dPr>
                            <m:ctrlPr>
                              <a:rPr lang="es-ES_tradnl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es-ES_tradnl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ES_tradn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s-ES_tradnl" i="1">
                                        <a:latin typeface="Cambria Math"/>
                                        <a:ea typeface="Cambria Math"/>
                                      </a:rPr>
                                      <m:t>𝑚𝑝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s-ES_tradn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s-ES_tradnl" i="1">
                                        <a:latin typeface="Cambria Math"/>
                                        <a:ea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s-ES_tradnl" b="0" i="0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17" y="4581128"/>
                <a:ext cx="3905519" cy="1840825"/>
              </a:xfrm>
              <a:prstGeom prst="rect">
                <a:avLst/>
              </a:prstGeom>
              <a:blipFill rotWithShape="1">
                <a:blip r:embed="rId7"/>
                <a:stretch>
                  <a:fillRect l="-1244" t="-164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2 Grupo"/>
          <p:cNvGrpSpPr/>
          <p:nvPr/>
        </p:nvGrpSpPr>
        <p:grpSpPr>
          <a:xfrm>
            <a:off x="539552" y="3910995"/>
            <a:ext cx="3615561" cy="2919431"/>
            <a:chOff x="539552" y="3910995"/>
            <a:chExt cx="3615561" cy="291943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910995"/>
              <a:ext cx="3615561" cy="2919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2195736" y="3933056"/>
                  <a:ext cx="744210" cy="39074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  <m:t>𝑚𝑝</m:t>
                            </m:r>
                          </m:sub>
                        </m:sSub>
                      </m:oMath>
                    </m:oMathPara>
                  </a14:m>
                  <a:endParaRPr lang="es-ES_tradnl" b="0" i="0" dirty="0" smtClean="0"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3933056"/>
                  <a:ext cx="744210" cy="39074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515"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2819678" y="4925982"/>
                  <a:ext cx="744210" cy="620491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𝑚𝑝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32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s-ES_tradnl" b="0" i="0" dirty="0" smtClean="0"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678" y="4925982"/>
                  <a:ext cx="744210" cy="62049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1 Elipse"/>
            <p:cNvSpPr/>
            <p:nvPr/>
          </p:nvSpPr>
          <p:spPr>
            <a:xfrm>
              <a:off x="1691680" y="3974356"/>
              <a:ext cx="360040" cy="3907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4 Conector recto de flecha"/>
            <p:cNvCxnSpPr/>
            <p:nvPr/>
          </p:nvCxnSpPr>
          <p:spPr>
            <a:xfrm>
              <a:off x="1547664" y="5318688"/>
              <a:ext cx="79966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9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12</a:t>
            </a:r>
            <a:endParaRPr lang="fr-F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9 CuadroTexto"/>
              <p:cNvSpPr txBox="1"/>
              <p:nvPr/>
            </p:nvSpPr>
            <p:spPr>
              <a:xfrm>
                <a:off x="6804248" y="3789040"/>
                <a:ext cx="1656184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b="0" dirty="0" err="1" smtClean="0">
                    <a:latin typeface="Cambria Math"/>
                    <a:ea typeface="Cambria Math"/>
                  </a:rPr>
                  <a:t>Optical</a:t>
                </a:r>
                <a:r>
                  <a:rPr lang="es-ES_tradnl" b="0" dirty="0" smtClean="0">
                    <a:latin typeface="Cambria Math"/>
                    <a:ea typeface="Cambria Math"/>
                  </a:rPr>
                  <a:t> </a:t>
                </a:r>
                <a:r>
                  <a:rPr lang="es-ES_tradnl" b="0" dirty="0" err="1" smtClean="0">
                    <a:latin typeface="Cambria Math"/>
                    <a:ea typeface="Cambria Math"/>
                  </a:rPr>
                  <a:t>depth</a:t>
                </a:r>
                <a:endParaRPr lang="es-ES_tradnl" b="0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89040"/>
                <a:ext cx="1656184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2555" t="-4630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5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24837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8 CuadroTexto"/>
          <p:cNvSpPr txBox="1"/>
          <p:nvPr/>
        </p:nvSpPr>
        <p:spPr>
          <a:xfrm>
            <a:off x="338794" y="2492896"/>
            <a:ext cx="4380313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radiative</a:t>
            </a:r>
            <a:r>
              <a:rPr lang="en-US" dirty="0" smtClean="0"/>
              <a:t> transfer equation (RTE) has been solved with a two-stream approximation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3765" y="620688"/>
            <a:ext cx="4332251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A simplified model has been developed (</a:t>
            </a:r>
            <a:r>
              <a:rPr lang="en-US" dirty="0"/>
              <a:t>mono-dimensional and single layered geometry, </a:t>
            </a:r>
            <a:r>
              <a:rPr lang="en-US" dirty="0" smtClean="0"/>
              <a:t>cold media, poly-dispersion of spherical particles)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338794" y="4201179"/>
                <a:ext cx="8625694" cy="210814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s-ES_tradnl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s-ES_tradnl" i="1" dirty="0" smtClean="0">
                  <a:latin typeface="Cambria Math"/>
                  <a:ea typeface="Cambria Math"/>
                </a:endParaRPr>
              </a:p>
              <a:p>
                <a:pPr algn="just">
                  <a:defRPr/>
                </a:pPr>
                <a:endParaRPr lang="es-ES_tradnl" i="1" dirty="0" smtClean="0">
                  <a:latin typeface="Cambria Math"/>
                  <a:ea typeface="Cambria Math"/>
                </a:endParaRP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s-ES_tradnl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_tradnl" i="1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ES_tradnl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_tradnl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s-ES_tradnl" i="1"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dirty="0"/>
              </a:p>
              <a:p>
                <a:pPr algn="just">
                  <a:defRPr/>
                </a:pPr>
                <a:endParaRPr lang="en-US" dirty="0" smtClean="0"/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s-ES_tradnl" i="1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s-ES_tradnl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_tradnl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s-ES_tradnl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dirty="0"/>
              </a:p>
              <a:p>
                <a:pPr algn="just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94" y="4201179"/>
                <a:ext cx="8625694" cy="21081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427984" y="4370334"/>
                <a:ext cx="3672408" cy="101489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dirty="0" smtClean="0">
                    <a:latin typeface="Cambria Math"/>
                  </a:rPr>
                  <a:t>Forward and </a:t>
                </a:r>
                <a:r>
                  <a:rPr lang="es-ES_tradnl" dirty="0" err="1" smtClean="0">
                    <a:latin typeface="Cambria Math"/>
                  </a:rPr>
                  <a:t>backward</a:t>
                </a:r>
                <a:r>
                  <a:rPr lang="es-ES_tradnl" dirty="0" smtClean="0">
                    <a:latin typeface="Cambria Math"/>
                  </a:rPr>
                  <a:t> </a:t>
                </a:r>
                <a:r>
                  <a:rPr lang="es-ES_tradnl" b="0" dirty="0" err="1" smtClean="0">
                    <a:latin typeface="Cambria Math"/>
                  </a:rPr>
                  <a:t>streams</a:t>
                </a:r>
                <a:endParaRPr lang="es-ES_tradnl" b="0" dirty="0" smtClean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_tradnl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s-ES_tradnl" b="0" i="1" smtClean="0">
                          <a:latin typeface="Cambria Math"/>
                        </a:rPr>
                        <m:t>(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s-ES_tradnl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_tradnl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ES_tradnl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,±</m:t>
                              </m:r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370334"/>
                <a:ext cx="3672408" cy="1014893"/>
              </a:xfrm>
              <a:prstGeom prst="rect">
                <a:avLst/>
              </a:prstGeom>
              <a:blipFill rotWithShape="1">
                <a:blip r:embed="rId3"/>
                <a:stretch>
                  <a:fillRect l="-1157" t="-2976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4250"/>
          <a:stretch/>
        </p:blipFill>
        <p:spPr bwMode="auto">
          <a:xfrm>
            <a:off x="4760133" y="116632"/>
            <a:ext cx="4420379" cy="37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95536" y="44624"/>
            <a:ext cx="2845829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Model physique</a:t>
            </a:r>
            <a:endParaRPr lang="en-US" sz="24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9" t="86953" r="29380" b="2832"/>
          <a:stretch/>
        </p:blipFill>
        <p:spPr bwMode="auto">
          <a:xfrm>
            <a:off x="7570434" y="3473624"/>
            <a:ext cx="1250038" cy="3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5227851" y="2852936"/>
                <a:ext cx="1288365" cy="666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/>
                        </a:rPr>
                        <m:t>𝑅</m:t>
                      </m:r>
                      <m:r>
                        <a:rPr lang="es-ES_trad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s-ES_tradnl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s-ES_tradnl" i="1">
                              <a:latin typeface="Cambria Math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851" y="2852936"/>
                <a:ext cx="1288365" cy="6669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850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6" t="29306" r="28423" b="35921"/>
          <a:stretch/>
        </p:blipFill>
        <p:spPr bwMode="auto">
          <a:xfrm>
            <a:off x="4644008" y="4473201"/>
            <a:ext cx="3723562" cy="230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-27384"/>
            <a:ext cx="24837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11 CuadroTexto"/>
          <p:cNvSpPr txBox="1"/>
          <p:nvPr/>
        </p:nvSpPr>
        <p:spPr>
          <a:xfrm>
            <a:off x="383765" y="620688"/>
            <a:ext cx="4332251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A simplified model has been developed (</a:t>
            </a:r>
            <a:r>
              <a:rPr lang="en-US" dirty="0"/>
              <a:t>mono-dimensional and single layered geometry, </a:t>
            </a:r>
            <a:r>
              <a:rPr lang="en-US" dirty="0" smtClean="0"/>
              <a:t>cold media, poly-dispersion of spherical particles) 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5536" y="44624"/>
            <a:ext cx="2845829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Model physique</a:t>
            </a:r>
            <a:endParaRPr lang="en-US" sz="2400" b="1" dirty="0"/>
          </a:p>
        </p:txBody>
      </p:sp>
      <p:grpSp>
        <p:nvGrpSpPr>
          <p:cNvPr id="2" name="1 Grupo"/>
          <p:cNvGrpSpPr/>
          <p:nvPr/>
        </p:nvGrpSpPr>
        <p:grpSpPr>
          <a:xfrm>
            <a:off x="5861050" y="97728"/>
            <a:ext cx="2959422" cy="3062146"/>
            <a:chOff x="4760133" y="116632"/>
            <a:chExt cx="4420379" cy="374441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3" r="14250"/>
            <a:stretch/>
          </p:blipFill>
          <p:spPr bwMode="auto">
            <a:xfrm>
              <a:off x="4760133" y="116632"/>
              <a:ext cx="4420379" cy="3709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9" t="86953" r="29380" b="2832"/>
            <a:stretch/>
          </p:blipFill>
          <p:spPr bwMode="auto">
            <a:xfrm>
              <a:off x="7570434" y="3473624"/>
              <a:ext cx="1250038" cy="38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15 Rectángulo"/>
              <p:cNvSpPr/>
              <p:nvPr/>
            </p:nvSpPr>
            <p:spPr>
              <a:xfrm>
                <a:off x="5659899" y="2348880"/>
                <a:ext cx="1288365" cy="666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/>
                        </a:rPr>
                        <m:t>𝑅</m:t>
                      </m:r>
                      <m:r>
                        <a:rPr lang="es-ES_trad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s-ES_tradnl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s-ES_tradnl" i="1">
                              <a:latin typeface="Cambria Math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899" y="2348880"/>
                <a:ext cx="1288365" cy="6669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14</a:t>
            </a:r>
            <a:endParaRPr lang="fr-FR" sz="2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5773" y="4843026"/>
            <a:ext cx="3684179" cy="17543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Intensity </a:t>
            </a:r>
            <a:r>
              <a:rPr lang="en-US" dirty="0" err="1" smtClean="0"/>
              <a:t>vs</a:t>
            </a:r>
            <a:r>
              <a:rPr lang="en-US" dirty="0" smtClean="0"/>
              <a:t> angle for a slab of particles mono-disperses at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s-ES_tradnl" i="1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m=2,7+0.8i</a:t>
            </a:r>
          </a:p>
          <a:p>
            <a:pPr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r=5 µm</a:t>
            </a:r>
          </a:p>
          <a:p>
            <a:pPr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4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55773" y="2132856"/>
            <a:ext cx="4332251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A modified </a:t>
            </a:r>
            <a:r>
              <a:rPr lang="en-US" dirty="0" err="1" smtClean="0"/>
              <a:t>Eddington</a:t>
            </a:r>
            <a:r>
              <a:rPr lang="en-US" dirty="0" smtClean="0"/>
              <a:t>-delta function hybrid method has been used to approximate the intensity (I) 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4499992" y="4473201"/>
            <a:ext cx="3936262" cy="23403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5 Elipse"/>
          <p:cNvSpPr/>
          <p:nvPr/>
        </p:nvSpPr>
        <p:spPr>
          <a:xfrm>
            <a:off x="7580570" y="2564904"/>
            <a:ext cx="154979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6732240" y="2637082"/>
            <a:ext cx="923839" cy="180003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22 Rectángulo"/>
              <p:cNvSpPr/>
              <p:nvPr/>
            </p:nvSpPr>
            <p:spPr>
              <a:xfrm>
                <a:off x="200999" y="3284984"/>
                <a:ext cx="876348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s-ES_tradnl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,±</m:t>
                          </m:r>
                          <m:r>
                            <a:rPr lang="es-ES_tradnl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  <m:t>1±</m:t>
                                  </m:r>
                                  <m:f>
                                    <m:fPr>
                                      <m:ctrlPr>
                                        <a:rPr lang="es-ES_tradnl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_tradnl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  <m:r>
                                        <a:rPr lang="es-ES_tradnl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s-ES_tradnl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  <m:t>1∓</m:t>
                                  </m:r>
                                  <m:f>
                                    <m:fPr>
                                      <m:ctrlPr>
                                        <a:rPr lang="es-ES_tradnl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_tradnl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  <m:r>
                                        <a:rPr lang="es-ES_tradnl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s-ES_tradnl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_tradnl" i="1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s-ES_tradnl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3" name="2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9" y="3284984"/>
                <a:ext cx="8763489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Forma libre"/>
          <p:cNvSpPr/>
          <p:nvPr/>
        </p:nvSpPr>
        <p:spPr>
          <a:xfrm>
            <a:off x="5067300" y="4679583"/>
            <a:ext cx="1593850" cy="902067"/>
          </a:xfrm>
          <a:custGeom>
            <a:avLst/>
            <a:gdLst>
              <a:gd name="connsiteX0" fmla="*/ 146050 w 1593850"/>
              <a:gd name="connsiteY0" fmla="*/ 902067 h 902067"/>
              <a:gd name="connsiteX1" fmla="*/ 57150 w 1593850"/>
              <a:gd name="connsiteY1" fmla="*/ 819517 h 902067"/>
              <a:gd name="connsiteX2" fmla="*/ 19050 w 1593850"/>
              <a:gd name="connsiteY2" fmla="*/ 705217 h 902067"/>
              <a:gd name="connsiteX3" fmla="*/ 0 w 1593850"/>
              <a:gd name="connsiteY3" fmla="*/ 590917 h 902067"/>
              <a:gd name="connsiteX4" fmla="*/ 19050 w 1593850"/>
              <a:gd name="connsiteY4" fmla="*/ 502017 h 902067"/>
              <a:gd name="connsiteX5" fmla="*/ 50800 w 1593850"/>
              <a:gd name="connsiteY5" fmla="*/ 406767 h 902067"/>
              <a:gd name="connsiteX6" fmla="*/ 88900 w 1593850"/>
              <a:gd name="connsiteY6" fmla="*/ 324217 h 902067"/>
              <a:gd name="connsiteX7" fmla="*/ 152400 w 1593850"/>
              <a:gd name="connsiteY7" fmla="*/ 241667 h 902067"/>
              <a:gd name="connsiteX8" fmla="*/ 215900 w 1593850"/>
              <a:gd name="connsiteY8" fmla="*/ 152767 h 902067"/>
              <a:gd name="connsiteX9" fmla="*/ 342900 w 1593850"/>
              <a:gd name="connsiteY9" fmla="*/ 89267 h 902067"/>
              <a:gd name="connsiteX10" fmla="*/ 457200 w 1593850"/>
              <a:gd name="connsiteY10" fmla="*/ 44817 h 902067"/>
              <a:gd name="connsiteX11" fmla="*/ 584200 w 1593850"/>
              <a:gd name="connsiteY11" fmla="*/ 13067 h 902067"/>
              <a:gd name="connsiteX12" fmla="*/ 730250 w 1593850"/>
              <a:gd name="connsiteY12" fmla="*/ 367 h 902067"/>
              <a:gd name="connsiteX13" fmla="*/ 869950 w 1593850"/>
              <a:gd name="connsiteY13" fmla="*/ 25767 h 902067"/>
              <a:gd name="connsiteX14" fmla="*/ 1003300 w 1593850"/>
              <a:gd name="connsiteY14" fmla="*/ 63867 h 902067"/>
              <a:gd name="connsiteX15" fmla="*/ 1130300 w 1593850"/>
              <a:gd name="connsiteY15" fmla="*/ 121017 h 902067"/>
              <a:gd name="connsiteX16" fmla="*/ 1244600 w 1593850"/>
              <a:gd name="connsiteY16" fmla="*/ 197217 h 902067"/>
              <a:gd name="connsiteX17" fmla="*/ 1333500 w 1593850"/>
              <a:gd name="connsiteY17" fmla="*/ 298817 h 902067"/>
              <a:gd name="connsiteX18" fmla="*/ 1454150 w 1593850"/>
              <a:gd name="connsiteY18" fmla="*/ 413117 h 902067"/>
              <a:gd name="connsiteX19" fmla="*/ 1517650 w 1593850"/>
              <a:gd name="connsiteY19" fmla="*/ 540117 h 902067"/>
              <a:gd name="connsiteX20" fmla="*/ 1549400 w 1593850"/>
              <a:gd name="connsiteY20" fmla="*/ 641717 h 902067"/>
              <a:gd name="connsiteX21" fmla="*/ 1581150 w 1593850"/>
              <a:gd name="connsiteY21" fmla="*/ 736967 h 902067"/>
              <a:gd name="connsiteX22" fmla="*/ 1587500 w 1593850"/>
              <a:gd name="connsiteY22" fmla="*/ 800467 h 902067"/>
              <a:gd name="connsiteX23" fmla="*/ 1593850 w 1593850"/>
              <a:gd name="connsiteY23" fmla="*/ 838567 h 90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93850" h="902067">
                <a:moveTo>
                  <a:pt x="146050" y="902067"/>
                </a:moveTo>
                <a:cubicBezTo>
                  <a:pt x="112183" y="877196"/>
                  <a:pt x="78317" y="852325"/>
                  <a:pt x="57150" y="819517"/>
                </a:cubicBezTo>
                <a:cubicBezTo>
                  <a:pt x="35983" y="786709"/>
                  <a:pt x="28575" y="743317"/>
                  <a:pt x="19050" y="705217"/>
                </a:cubicBezTo>
                <a:cubicBezTo>
                  <a:pt x="9525" y="667117"/>
                  <a:pt x="0" y="624784"/>
                  <a:pt x="0" y="590917"/>
                </a:cubicBezTo>
                <a:cubicBezTo>
                  <a:pt x="0" y="557050"/>
                  <a:pt x="10583" y="532709"/>
                  <a:pt x="19050" y="502017"/>
                </a:cubicBezTo>
                <a:cubicBezTo>
                  <a:pt x="27517" y="471325"/>
                  <a:pt x="39158" y="436400"/>
                  <a:pt x="50800" y="406767"/>
                </a:cubicBezTo>
                <a:cubicBezTo>
                  <a:pt x="62442" y="377134"/>
                  <a:pt x="71967" y="351734"/>
                  <a:pt x="88900" y="324217"/>
                </a:cubicBezTo>
                <a:cubicBezTo>
                  <a:pt x="105833" y="296700"/>
                  <a:pt x="131233" y="270242"/>
                  <a:pt x="152400" y="241667"/>
                </a:cubicBezTo>
                <a:cubicBezTo>
                  <a:pt x="173567" y="213092"/>
                  <a:pt x="184150" y="178167"/>
                  <a:pt x="215900" y="152767"/>
                </a:cubicBezTo>
                <a:cubicBezTo>
                  <a:pt x="247650" y="127367"/>
                  <a:pt x="302683" y="107259"/>
                  <a:pt x="342900" y="89267"/>
                </a:cubicBezTo>
                <a:cubicBezTo>
                  <a:pt x="383117" y="71275"/>
                  <a:pt x="416983" y="57517"/>
                  <a:pt x="457200" y="44817"/>
                </a:cubicBezTo>
                <a:cubicBezTo>
                  <a:pt x="497417" y="32117"/>
                  <a:pt x="538692" y="20475"/>
                  <a:pt x="584200" y="13067"/>
                </a:cubicBezTo>
                <a:cubicBezTo>
                  <a:pt x="629708" y="5659"/>
                  <a:pt x="682625" y="-1750"/>
                  <a:pt x="730250" y="367"/>
                </a:cubicBezTo>
                <a:cubicBezTo>
                  <a:pt x="777875" y="2484"/>
                  <a:pt x="824442" y="15184"/>
                  <a:pt x="869950" y="25767"/>
                </a:cubicBezTo>
                <a:cubicBezTo>
                  <a:pt x="915458" y="36350"/>
                  <a:pt x="959908" y="47992"/>
                  <a:pt x="1003300" y="63867"/>
                </a:cubicBezTo>
                <a:cubicBezTo>
                  <a:pt x="1046692" y="79742"/>
                  <a:pt x="1090083" y="98792"/>
                  <a:pt x="1130300" y="121017"/>
                </a:cubicBezTo>
                <a:cubicBezTo>
                  <a:pt x="1170517" y="143242"/>
                  <a:pt x="1210733" y="167584"/>
                  <a:pt x="1244600" y="197217"/>
                </a:cubicBezTo>
                <a:cubicBezTo>
                  <a:pt x="1278467" y="226850"/>
                  <a:pt x="1298575" y="262834"/>
                  <a:pt x="1333500" y="298817"/>
                </a:cubicBezTo>
                <a:cubicBezTo>
                  <a:pt x="1368425" y="334800"/>
                  <a:pt x="1423458" y="372900"/>
                  <a:pt x="1454150" y="413117"/>
                </a:cubicBezTo>
                <a:cubicBezTo>
                  <a:pt x="1484842" y="453334"/>
                  <a:pt x="1501775" y="502017"/>
                  <a:pt x="1517650" y="540117"/>
                </a:cubicBezTo>
                <a:cubicBezTo>
                  <a:pt x="1533525" y="578217"/>
                  <a:pt x="1538817" y="608909"/>
                  <a:pt x="1549400" y="641717"/>
                </a:cubicBezTo>
                <a:cubicBezTo>
                  <a:pt x="1559983" y="674525"/>
                  <a:pt x="1574800" y="710509"/>
                  <a:pt x="1581150" y="736967"/>
                </a:cubicBezTo>
                <a:cubicBezTo>
                  <a:pt x="1587500" y="763425"/>
                  <a:pt x="1585383" y="783534"/>
                  <a:pt x="1587500" y="800467"/>
                </a:cubicBezTo>
                <a:cubicBezTo>
                  <a:pt x="1589617" y="817400"/>
                  <a:pt x="1591733" y="827983"/>
                  <a:pt x="1593850" y="83856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19 Forma libre"/>
          <p:cNvSpPr/>
          <p:nvPr/>
        </p:nvSpPr>
        <p:spPr>
          <a:xfrm>
            <a:off x="5073650" y="5638800"/>
            <a:ext cx="1574800" cy="890245"/>
          </a:xfrm>
          <a:custGeom>
            <a:avLst/>
            <a:gdLst>
              <a:gd name="connsiteX0" fmla="*/ 127000 w 1574800"/>
              <a:gd name="connsiteY0" fmla="*/ 0 h 890245"/>
              <a:gd name="connsiteX1" fmla="*/ 88900 w 1574800"/>
              <a:gd name="connsiteY1" fmla="*/ 44450 h 890245"/>
              <a:gd name="connsiteX2" fmla="*/ 38100 w 1574800"/>
              <a:gd name="connsiteY2" fmla="*/ 88900 h 890245"/>
              <a:gd name="connsiteX3" fmla="*/ 6350 w 1574800"/>
              <a:gd name="connsiteY3" fmla="*/ 177800 h 890245"/>
              <a:gd name="connsiteX4" fmla="*/ 0 w 1574800"/>
              <a:gd name="connsiteY4" fmla="*/ 254000 h 890245"/>
              <a:gd name="connsiteX5" fmla="*/ 0 w 1574800"/>
              <a:gd name="connsiteY5" fmla="*/ 342900 h 890245"/>
              <a:gd name="connsiteX6" fmla="*/ 6350 w 1574800"/>
              <a:gd name="connsiteY6" fmla="*/ 387350 h 890245"/>
              <a:gd name="connsiteX7" fmla="*/ 25400 w 1574800"/>
              <a:gd name="connsiteY7" fmla="*/ 463550 h 890245"/>
              <a:gd name="connsiteX8" fmla="*/ 44450 w 1574800"/>
              <a:gd name="connsiteY8" fmla="*/ 508000 h 890245"/>
              <a:gd name="connsiteX9" fmla="*/ 101600 w 1574800"/>
              <a:gd name="connsiteY9" fmla="*/ 615950 h 890245"/>
              <a:gd name="connsiteX10" fmla="*/ 177800 w 1574800"/>
              <a:gd name="connsiteY10" fmla="*/ 685800 h 890245"/>
              <a:gd name="connsiteX11" fmla="*/ 260350 w 1574800"/>
              <a:gd name="connsiteY11" fmla="*/ 749300 h 890245"/>
              <a:gd name="connsiteX12" fmla="*/ 330200 w 1574800"/>
              <a:gd name="connsiteY12" fmla="*/ 793750 h 890245"/>
              <a:gd name="connsiteX13" fmla="*/ 476250 w 1574800"/>
              <a:gd name="connsiteY13" fmla="*/ 850900 h 890245"/>
              <a:gd name="connsiteX14" fmla="*/ 609600 w 1574800"/>
              <a:gd name="connsiteY14" fmla="*/ 882650 h 890245"/>
              <a:gd name="connsiteX15" fmla="*/ 736600 w 1574800"/>
              <a:gd name="connsiteY15" fmla="*/ 889000 h 890245"/>
              <a:gd name="connsiteX16" fmla="*/ 895350 w 1574800"/>
              <a:gd name="connsiteY16" fmla="*/ 863600 h 890245"/>
              <a:gd name="connsiteX17" fmla="*/ 1003300 w 1574800"/>
              <a:gd name="connsiteY17" fmla="*/ 825500 h 890245"/>
              <a:gd name="connsiteX18" fmla="*/ 1143000 w 1574800"/>
              <a:gd name="connsiteY18" fmla="*/ 749300 h 890245"/>
              <a:gd name="connsiteX19" fmla="*/ 1263650 w 1574800"/>
              <a:gd name="connsiteY19" fmla="*/ 704850 h 890245"/>
              <a:gd name="connsiteX20" fmla="*/ 1365250 w 1574800"/>
              <a:gd name="connsiteY20" fmla="*/ 584200 h 890245"/>
              <a:gd name="connsiteX21" fmla="*/ 1416050 w 1574800"/>
              <a:gd name="connsiteY21" fmla="*/ 508000 h 890245"/>
              <a:gd name="connsiteX22" fmla="*/ 1460500 w 1574800"/>
              <a:gd name="connsiteY22" fmla="*/ 425450 h 890245"/>
              <a:gd name="connsiteX23" fmla="*/ 1492250 w 1574800"/>
              <a:gd name="connsiteY23" fmla="*/ 330200 h 890245"/>
              <a:gd name="connsiteX24" fmla="*/ 1530350 w 1574800"/>
              <a:gd name="connsiteY24" fmla="*/ 209550 h 890245"/>
              <a:gd name="connsiteX25" fmla="*/ 1574800 w 1574800"/>
              <a:gd name="connsiteY25" fmla="*/ 44450 h 890245"/>
              <a:gd name="connsiteX26" fmla="*/ 1574800 w 1574800"/>
              <a:gd name="connsiteY26" fmla="*/ 44450 h 89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74800" h="890245">
                <a:moveTo>
                  <a:pt x="127000" y="0"/>
                </a:moveTo>
                <a:cubicBezTo>
                  <a:pt x="115358" y="14816"/>
                  <a:pt x="103717" y="29633"/>
                  <a:pt x="88900" y="44450"/>
                </a:cubicBezTo>
                <a:cubicBezTo>
                  <a:pt x="74083" y="59267"/>
                  <a:pt x="51858" y="66675"/>
                  <a:pt x="38100" y="88900"/>
                </a:cubicBezTo>
                <a:cubicBezTo>
                  <a:pt x="24342" y="111125"/>
                  <a:pt x="12700" y="150283"/>
                  <a:pt x="6350" y="177800"/>
                </a:cubicBezTo>
                <a:cubicBezTo>
                  <a:pt x="0" y="205317"/>
                  <a:pt x="1058" y="226483"/>
                  <a:pt x="0" y="254000"/>
                </a:cubicBezTo>
                <a:cubicBezTo>
                  <a:pt x="-1058" y="281517"/>
                  <a:pt x="-1058" y="320675"/>
                  <a:pt x="0" y="342900"/>
                </a:cubicBezTo>
                <a:cubicBezTo>
                  <a:pt x="1058" y="365125"/>
                  <a:pt x="2117" y="367242"/>
                  <a:pt x="6350" y="387350"/>
                </a:cubicBezTo>
                <a:cubicBezTo>
                  <a:pt x="10583" y="407458"/>
                  <a:pt x="19050" y="443442"/>
                  <a:pt x="25400" y="463550"/>
                </a:cubicBezTo>
                <a:cubicBezTo>
                  <a:pt x="31750" y="483658"/>
                  <a:pt x="31750" y="482600"/>
                  <a:pt x="44450" y="508000"/>
                </a:cubicBezTo>
                <a:cubicBezTo>
                  <a:pt x="57150" y="533400"/>
                  <a:pt x="79375" y="586317"/>
                  <a:pt x="101600" y="615950"/>
                </a:cubicBezTo>
                <a:cubicBezTo>
                  <a:pt x="123825" y="645583"/>
                  <a:pt x="151342" y="663575"/>
                  <a:pt x="177800" y="685800"/>
                </a:cubicBezTo>
                <a:cubicBezTo>
                  <a:pt x="204258" y="708025"/>
                  <a:pt x="234950" y="731308"/>
                  <a:pt x="260350" y="749300"/>
                </a:cubicBezTo>
                <a:cubicBezTo>
                  <a:pt x="285750" y="767292"/>
                  <a:pt x="294217" y="776817"/>
                  <a:pt x="330200" y="793750"/>
                </a:cubicBezTo>
                <a:cubicBezTo>
                  <a:pt x="366183" y="810683"/>
                  <a:pt x="429683" y="836083"/>
                  <a:pt x="476250" y="850900"/>
                </a:cubicBezTo>
                <a:cubicBezTo>
                  <a:pt x="522817" y="865717"/>
                  <a:pt x="566208" y="876300"/>
                  <a:pt x="609600" y="882650"/>
                </a:cubicBezTo>
                <a:cubicBezTo>
                  <a:pt x="652992" y="889000"/>
                  <a:pt x="688975" y="892175"/>
                  <a:pt x="736600" y="889000"/>
                </a:cubicBezTo>
                <a:cubicBezTo>
                  <a:pt x="784225" y="885825"/>
                  <a:pt x="850900" y="874183"/>
                  <a:pt x="895350" y="863600"/>
                </a:cubicBezTo>
                <a:cubicBezTo>
                  <a:pt x="939800" y="853017"/>
                  <a:pt x="962025" y="844550"/>
                  <a:pt x="1003300" y="825500"/>
                </a:cubicBezTo>
                <a:cubicBezTo>
                  <a:pt x="1044575" y="806450"/>
                  <a:pt x="1099608" y="769408"/>
                  <a:pt x="1143000" y="749300"/>
                </a:cubicBezTo>
                <a:cubicBezTo>
                  <a:pt x="1186392" y="729192"/>
                  <a:pt x="1226608" y="732367"/>
                  <a:pt x="1263650" y="704850"/>
                </a:cubicBezTo>
                <a:cubicBezTo>
                  <a:pt x="1300692" y="677333"/>
                  <a:pt x="1339850" y="617008"/>
                  <a:pt x="1365250" y="584200"/>
                </a:cubicBezTo>
                <a:cubicBezTo>
                  <a:pt x="1390650" y="551392"/>
                  <a:pt x="1400175" y="534458"/>
                  <a:pt x="1416050" y="508000"/>
                </a:cubicBezTo>
                <a:cubicBezTo>
                  <a:pt x="1431925" y="481542"/>
                  <a:pt x="1447800" y="455083"/>
                  <a:pt x="1460500" y="425450"/>
                </a:cubicBezTo>
                <a:cubicBezTo>
                  <a:pt x="1473200" y="395817"/>
                  <a:pt x="1480608" y="366183"/>
                  <a:pt x="1492250" y="330200"/>
                </a:cubicBezTo>
                <a:cubicBezTo>
                  <a:pt x="1503892" y="294217"/>
                  <a:pt x="1516592" y="257175"/>
                  <a:pt x="1530350" y="209550"/>
                </a:cubicBezTo>
                <a:cubicBezTo>
                  <a:pt x="1544108" y="161925"/>
                  <a:pt x="1574800" y="44450"/>
                  <a:pt x="1574800" y="44450"/>
                </a:cubicBezTo>
                <a:lnTo>
                  <a:pt x="1574800" y="444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21 Forma libre"/>
          <p:cNvSpPr/>
          <p:nvPr/>
        </p:nvSpPr>
        <p:spPr>
          <a:xfrm>
            <a:off x="4889456" y="5575300"/>
            <a:ext cx="317544" cy="50800"/>
          </a:xfrm>
          <a:custGeom>
            <a:avLst/>
            <a:gdLst>
              <a:gd name="connsiteX0" fmla="*/ 317544 w 317544"/>
              <a:gd name="connsiteY0" fmla="*/ 0 h 50800"/>
              <a:gd name="connsiteX1" fmla="*/ 215944 w 317544"/>
              <a:gd name="connsiteY1" fmla="*/ 6350 h 50800"/>
              <a:gd name="connsiteX2" fmla="*/ 44 w 317544"/>
              <a:gd name="connsiteY2" fmla="*/ 19050 h 50800"/>
              <a:gd name="connsiteX3" fmla="*/ 234994 w 317544"/>
              <a:gd name="connsiteY3" fmla="*/ 38100 h 50800"/>
              <a:gd name="connsiteX4" fmla="*/ 317544 w 317544"/>
              <a:gd name="connsiteY4" fmla="*/ 50800 h 50800"/>
              <a:gd name="connsiteX5" fmla="*/ 317544 w 317544"/>
              <a:gd name="connsiteY5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44" h="50800">
                <a:moveTo>
                  <a:pt x="317544" y="0"/>
                </a:moveTo>
                <a:lnTo>
                  <a:pt x="215944" y="6350"/>
                </a:lnTo>
                <a:cubicBezTo>
                  <a:pt x="163027" y="9525"/>
                  <a:pt x="-3131" y="13758"/>
                  <a:pt x="44" y="19050"/>
                </a:cubicBezTo>
                <a:cubicBezTo>
                  <a:pt x="3219" y="24342"/>
                  <a:pt x="182077" y="32808"/>
                  <a:pt x="234994" y="38100"/>
                </a:cubicBezTo>
                <a:cubicBezTo>
                  <a:pt x="287911" y="43392"/>
                  <a:pt x="317544" y="50800"/>
                  <a:pt x="317544" y="50800"/>
                </a:cubicBezTo>
                <a:lnTo>
                  <a:pt x="317544" y="5080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24 Forma libre"/>
          <p:cNvSpPr/>
          <p:nvPr/>
        </p:nvSpPr>
        <p:spPr>
          <a:xfrm>
            <a:off x="6648450" y="5511800"/>
            <a:ext cx="1282754" cy="165100"/>
          </a:xfrm>
          <a:custGeom>
            <a:avLst/>
            <a:gdLst>
              <a:gd name="connsiteX0" fmla="*/ 0 w 1282754"/>
              <a:gd name="connsiteY0" fmla="*/ 0 h 165100"/>
              <a:gd name="connsiteX1" fmla="*/ 31750 w 1282754"/>
              <a:gd name="connsiteY1" fmla="*/ 44450 h 165100"/>
              <a:gd name="connsiteX2" fmla="*/ 120650 w 1282754"/>
              <a:gd name="connsiteY2" fmla="*/ 44450 h 165100"/>
              <a:gd name="connsiteX3" fmla="*/ 298450 w 1282754"/>
              <a:gd name="connsiteY3" fmla="*/ 63500 h 165100"/>
              <a:gd name="connsiteX4" fmla="*/ 546100 w 1282754"/>
              <a:gd name="connsiteY4" fmla="*/ 63500 h 165100"/>
              <a:gd name="connsiteX5" fmla="*/ 781050 w 1282754"/>
              <a:gd name="connsiteY5" fmla="*/ 76200 h 165100"/>
              <a:gd name="connsiteX6" fmla="*/ 1282700 w 1282754"/>
              <a:gd name="connsiteY6" fmla="*/ 76200 h 165100"/>
              <a:gd name="connsiteX7" fmla="*/ 749300 w 1282754"/>
              <a:gd name="connsiteY7" fmla="*/ 101600 h 165100"/>
              <a:gd name="connsiteX8" fmla="*/ 584200 w 1282754"/>
              <a:gd name="connsiteY8" fmla="*/ 101600 h 165100"/>
              <a:gd name="connsiteX9" fmla="*/ 361950 w 1282754"/>
              <a:gd name="connsiteY9" fmla="*/ 114300 h 165100"/>
              <a:gd name="connsiteX10" fmla="*/ 177800 w 1282754"/>
              <a:gd name="connsiteY10" fmla="*/ 133350 h 165100"/>
              <a:gd name="connsiteX11" fmla="*/ 44450 w 1282754"/>
              <a:gd name="connsiteY11" fmla="*/ 133350 h 165100"/>
              <a:gd name="connsiteX12" fmla="*/ 0 w 1282754"/>
              <a:gd name="connsiteY12" fmla="*/ 165100 h 165100"/>
              <a:gd name="connsiteX13" fmla="*/ 0 w 1282754"/>
              <a:gd name="connsiteY13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2754" h="165100">
                <a:moveTo>
                  <a:pt x="0" y="0"/>
                </a:moveTo>
                <a:cubicBezTo>
                  <a:pt x="5821" y="18521"/>
                  <a:pt x="11642" y="37042"/>
                  <a:pt x="31750" y="44450"/>
                </a:cubicBezTo>
                <a:cubicBezTo>
                  <a:pt x="51858" y="51858"/>
                  <a:pt x="76200" y="41275"/>
                  <a:pt x="120650" y="44450"/>
                </a:cubicBezTo>
                <a:cubicBezTo>
                  <a:pt x="165100" y="47625"/>
                  <a:pt x="227542" y="60325"/>
                  <a:pt x="298450" y="63500"/>
                </a:cubicBezTo>
                <a:cubicBezTo>
                  <a:pt x="369358" y="66675"/>
                  <a:pt x="465667" y="61383"/>
                  <a:pt x="546100" y="63500"/>
                </a:cubicBezTo>
                <a:cubicBezTo>
                  <a:pt x="626533" y="65617"/>
                  <a:pt x="658283" y="74083"/>
                  <a:pt x="781050" y="76200"/>
                </a:cubicBezTo>
                <a:cubicBezTo>
                  <a:pt x="903817" y="78317"/>
                  <a:pt x="1287992" y="71967"/>
                  <a:pt x="1282700" y="76200"/>
                </a:cubicBezTo>
                <a:cubicBezTo>
                  <a:pt x="1277408" y="80433"/>
                  <a:pt x="865717" y="97367"/>
                  <a:pt x="749300" y="101600"/>
                </a:cubicBezTo>
                <a:cubicBezTo>
                  <a:pt x="632883" y="105833"/>
                  <a:pt x="648758" y="99483"/>
                  <a:pt x="584200" y="101600"/>
                </a:cubicBezTo>
                <a:cubicBezTo>
                  <a:pt x="519642" y="103717"/>
                  <a:pt x="429683" y="109008"/>
                  <a:pt x="361950" y="114300"/>
                </a:cubicBezTo>
                <a:cubicBezTo>
                  <a:pt x="294217" y="119592"/>
                  <a:pt x="230717" y="130175"/>
                  <a:pt x="177800" y="133350"/>
                </a:cubicBezTo>
                <a:cubicBezTo>
                  <a:pt x="124883" y="136525"/>
                  <a:pt x="74083" y="128058"/>
                  <a:pt x="44450" y="133350"/>
                </a:cubicBezTo>
                <a:cubicBezTo>
                  <a:pt x="14817" y="138642"/>
                  <a:pt x="0" y="165100"/>
                  <a:pt x="0" y="165100"/>
                </a:cubicBezTo>
                <a:lnTo>
                  <a:pt x="0" y="16510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26 Abrir llave"/>
          <p:cNvSpPr/>
          <p:nvPr/>
        </p:nvSpPr>
        <p:spPr>
          <a:xfrm>
            <a:off x="4965298" y="2276872"/>
            <a:ext cx="241702" cy="3600400"/>
          </a:xfrm>
          <a:prstGeom prst="leftBrace">
            <a:avLst/>
          </a:prstGeom>
          <a:ln w="25400"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28 Abrir llave"/>
          <p:cNvSpPr/>
          <p:nvPr/>
        </p:nvSpPr>
        <p:spPr>
          <a:xfrm>
            <a:off x="7865134" y="3284984"/>
            <a:ext cx="163250" cy="1539552"/>
          </a:xfrm>
          <a:prstGeom prst="leftBrace">
            <a:avLst/>
          </a:prstGeom>
          <a:ln w="25400">
            <a:solidFill>
              <a:srgbClr val="00B05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8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" grpId="0" animBg="1"/>
      <p:bldP spid="6" grpId="0" animBg="1"/>
      <p:bldP spid="23" grpId="0"/>
      <p:bldP spid="11" grpId="0" animBg="1"/>
      <p:bldP spid="20" grpId="0" animBg="1"/>
      <p:bldP spid="22" grpId="0" animBg="1"/>
      <p:bldP spid="25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46213" y="404664"/>
            <a:ext cx="7878762" cy="5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dirty="0">
                <a:solidFill>
                  <a:srgbClr val="000000"/>
                </a:solidFill>
                <a:latin typeface="AdvEPSTIM" charset="0"/>
              </a:rPr>
              <a:t>Summary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dvEPSTIM" charset="0"/>
              </a:rPr>
              <a:t>Context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Objectives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Physical model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dvEPSTIM" charset="0"/>
              </a:rPr>
              <a:t>Results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dvEPSTIM" charset="0"/>
              </a:rPr>
              <a:t>Parametric study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Receiver optimization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Conclusions and future works</a:t>
            </a:r>
            <a:endParaRPr lang="en-US" sz="2400" dirty="0">
              <a:solidFill>
                <a:srgbClr val="000000"/>
              </a:solidFill>
              <a:latin typeface="AdvEPSTIM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85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7503" y="3602633"/>
            <a:ext cx="2376264" cy="2778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3488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1403648" y="2492896"/>
                <a:ext cx="3000025" cy="94551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b="0" dirty="0" smtClean="0">
                    <a:latin typeface="Cambria Math"/>
                  </a:rPr>
                  <a:t>Scattering albedo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𝑠𝑐𝑎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𝑠𝑐𝑎</m:t>
                              </m:r>
                            </m:sub>
                          </m:s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𝑎𝑏𝑠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92896"/>
                <a:ext cx="3000025" cy="945515"/>
              </a:xfrm>
              <a:prstGeom prst="rect">
                <a:avLst/>
              </a:prstGeom>
              <a:blipFill rotWithShape="1">
                <a:blip r:embed="rId3"/>
                <a:stretch>
                  <a:fillRect l="-1417" t="-318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4 Grupo"/>
          <p:cNvGrpSpPr/>
          <p:nvPr/>
        </p:nvGrpSpPr>
        <p:grpSpPr>
          <a:xfrm>
            <a:off x="1403648" y="3933056"/>
            <a:ext cx="6768752" cy="2160240"/>
            <a:chOff x="1331640" y="3841303"/>
            <a:chExt cx="6768752" cy="216024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958848"/>
              <a:ext cx="6768752" cy="1342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028842" y="3841303"/>
              <a:ext cx="542347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g=-1          		        g=0 		                g=1</a:t>
              </a: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7 Flecha derecha"/>
            <p:cNvSpPr/>
            <p:nvPr/>
          </p:nvSpPr>
          <p:spPr>
            <a:xfrm>
              <a:off x="4884597" y="5785519"/>
              <a:ext cx="2495715" cy="21602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14 Flecha derecha"/>
            <p:cNvSpPr/>
            <p:nvPr/>
          </p:nvSpPr>
          <p:spPr>
            <a:xfrm rot="10800000">
              <a:off x="2195736" y="5785519"/>
              <a:ext cx="2495715" cy="21602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051718" y="5373216"/>
              <a:ext cx="554461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ω</a:t>
              </a:r>
              <a:r>
                <a:rPr kumimoji="0" lang="en-GB" b="1" i="1" u="none" strike="noStrike" cap="none" normalizeH="0" baseline="-30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r>
                <a:rPr kumimoji="0" lang="en-GB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tends to one</a:t>
              </a:r>
              <a:r>
                <a:rPr kumimoji="0" lang="en-GB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		   </a:t>
              </a:r>
              <a:r>
                <a:rPr kumimoji="0" lang="en-GB" b="1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ω</a:t>
              </a:r>
              <a:r>
                <a:rPr kumimoji="0" lang="en-GB" b="1" i="1" u="none" strike="noStrike" cap="none" normalizeH="0" baseline="-3000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r>
                <a:rPr kumimoji="0" lang="en-GB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tends to zero</a:t>
              </a:r>
              <a:endPara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900100" y="251356"/>
            <a:ext cx="5999034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Parametric study for a single particle</a:t>
            </a:r>
            <a:endParaRPr lang="en-US" sz="2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55576" y="1052736"/>
            <a:ext cx="3528392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Parameters</a:t>
            </a:r>
          </a:p>
          <a:p>
            <a:r>
              <a:rPr lang="en-US" dirty="0"/>
              <a:t>	</a:t>
            </a:r>
            <a:r>
              <a:rPr lang="en-US" dirty="0" smtClean="0"/>
              <a:t>refractive index: </a:t>
            </a:r>
            <a:r>
              <a:rPr lang="en-US" i="1" dirty="0" smtClean="0"/>
              <a:t>m=</a:t>
            </a:r>
            <a:r>
              <a:rPr lang="en-US" i="1" dirty="0" err="1" smtClean="0"/>
              <a:t>n+</a:t>
            </a:r>
            <a:r>
              <a:rPr lang="en-US" dirty="0" err="1" smtClean="0"/>
              <a:t>i</a:t>
            </a:r>
            <a:r>
              <a:rPr lang="en-US" i="1" dirty="0" err="1" smtClean="0"/>
              <a:t>k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particle radius:</a:t>
            </a:r>
            <a:r>
              <a:rPr lang="en-US" i="1" dirty="0" smtClean="0"/>
              <a:t>   </a:t>
            </a:r>
            <a:r>
              <a:rPr lang="en-US" i="1" dirty="0"/>
              <a:t>r</a:t>
            </a:r>
            <a:r>
              <a:rPr lang="en-US" i="1" dirty="0" smtClean="0"/>
              <a:t> 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4956400" y="2483485"/>
                <a:ext cx="3216000" cy="94551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b="0" dirty="0" smtClean="0">
                    <a:latin typeface="Cambria Math"/>
                  </a:rPr>
                  <a:t>Transport albedo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s-ES_tradnl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𝑠𝑐𝑎</m:t>
                              </m:r>
                            </m:sub>
                          </m:sSub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(1−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𝑠𝑐𝑎</m:t>
                              </m:r>
                            </m:sub>
                          </m:sSub>
                          <m:d>
                            <m:dPr>
                              <m:ctrlPr>
                                <a:rPr lang="es-ES_tradnl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es-ES_tradnl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d>
                          <m:r>
                            <a:rPr lang="es-ES_tradnl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𝑎𝑏𝑠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00" y="2483485"/>
                <a:ext cx="3216000" cy="945515"/>
              </a:xfrm>
              <a:prstGeom prst="rect">
                <a:avLst/>
              </a:prstGeom>
              <a:blipFill rotWithShape="1">
                <a:blip r:embed="rId5"/>
                <a:stretch>
                  <a:fillRect l="-1321" t="-316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4427984" y="1052736"/>
                <a:ext cx="4355976" cy="92333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0.5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µ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µ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=15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µ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s-ES_tradnl" i="1" dirty="0" smtClean="0">
                  <a:latin typeface="Cambria Math"/>
                  <a:ea typeface="Cambria Math"/>
                </a:endParaRPr>
              </a:p>
              <a:p>
                <a:pPr algn="ctr">
                  <a:defRPr/>
                </a:pPr>
                <a:r>
                  <a:rPr lang="el-GR" i="1" dirty="0" smtClean="0">
                    <a:latin typeface="Cambria Math"/>
                    <a:ea typeface="Cambria Math"/>
                  </a:rPr>
                  <a:t>λ</a:t>
                </a:r>
                <a:r>
                  <a:rPr lang="es-ES_tradnl" i="1" dirty="0" smtClean="0">
                    <a:latin typeface="Cambria Math"/>
                    <a:ea typeface="Cambria Math"/>
                  </a:rPr>
                  <a:t>=0.5 </a:t>
                </a:r>
                <a:r>
                  <a:rPr lang="es-ES_tradnl" i="1" dirty="0">
                    <a:latin typeface="Cambria Math"/>
                    <a:ea typeface="Cambria Math"/>
                  </a:rPr>
                  <a:t>µm</a:t>
                </a:r>
                <a:endParaRPr lang="es-ES_tradnl" i="1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=6;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=63;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=190</m:t>
                      </m:r>
                    </m:oMath>
                  </m:oMathPara>
                </a14:m>
                <a:endParaRPr lang="es-ES_tradnl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052736"/>
                <a:ext cx="4355976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17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16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282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129785"/>
            <a:ext cx="2376264" cy="575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1560" y="1196752"/>
            <a:ext cx="7956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GB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en-GB" sz="1600" b="1" i="1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vs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n=2.27496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                              </a:t>
            </a:r>
            <a:r>
              <a:rPr kumimoji="0" lang="en-GB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r>
              <a:rPr lang="en-GB" sz="1600" b="1" i="1" baseline="-30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abs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vs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k;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n=2.27496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00100" y="251356"/>
            <a:ext cx="5999034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Parametric study for a single particle</a:t>
            </a:r>
            <a:endParaRPr lang="en-US" sz="2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96" y="1556177"/>
            <a:ext cx="4653222" cy="285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16026"/>
            <a:ext cx="4608512" cy="285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 flipV="1">
            <a:off x="1512231" y="1772816"/>
            <a:ext cx="0" cy="2298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835696" y="4496346"/>
            <a:ext cx="568863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For</a:t>
            </a:r>
            <a:r>
              <a:rPr lang="es-ES_tradnl" sz="1600" dirty="0" smtClean="0"/>
              <a:t> k&lt;0.01 </a:t>
            </a:r>
          </a:p>
          <a:p>
            <a:pPr algn="ctr"/>
            <a:r>
              <a:rPr lang="es-ES_tradnl" sz="1600" dirty="0"/>
              <a:t>x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increases</a:t>
            </a:r>
            <a:r>
              <a:rPr lang="es-ES_tradnl" sz="1600" dirty="0" smtClean="0"/>
              <a:t>→ </a:t>
            </a:r>
            <a:r>
              <a:rPr lang="es-ES_tradnl" sz="1600" dirty="0" err="1" smtClean="0"/>
              <a:t>absorption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increases</a:t>
            </a:r>
            <a:r>
              <a:rPr lang="es-ES_tradnl" sz="1600" dirty="0" smtClean="0"/>
              <a:t> →</a:t>
            </a:r>
            <a:r>
              <a:rPr lang="el-GR" sz="1600" dirty="0" smtClean="0"/>
              <a:t>ω</a:t>
            </a:r>
            <a:r>
              <a:rPr lang="es-ES_tradnl" sz="1600" baseline="-25000" dirty="0" smtClean="0"/>
              <a:t>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decreases</a:t>
            </a:r>
            <a:r>
              <a:rPr lang="fr-FR" sz="1600" dirty="0" smtClean="0"/>
              <a:t> </a:t>
            </a:r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3491880" y="1772816"/>
            <a:ext cx="0" cy="2298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835696" y="5216426"/>
            <a:ext cx="568863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For</a:t>
            </a:r>
            <a:r>
              <a:rPr lang="es-ES_tradnl" sz="1600" dirty="0" smtClean="0"/>
              <a:t> 0.01&lt;k&lt;0.5</a:t>
            </a:r>
            <a:endParaRPr lang="es-ES_tradnl" sz="1600" dirty="0"/>
          </a:p>
          <a:p>
            <a:pPr algn="ctr"/>
            <a:r>
              <a:rPr lang="es-ES_tradnl" sz="1600" dirty="0" err="1"/>
              <a:t>a</a:t>
            </a:r>
            <a:r>
              <a:rPr lang="es-ES_tradnl" sz="1600" dirty="0" err="1" smtClean="0"/>
              <a:t>bsorption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increases</a:t>
            </a:r>
            <a:r>
              <a:rPr lang="es-ES_tradnl" sz="1600" dirty="0" smtClean="0"/>
              <a:t> → </a:t>
            </a:r>
            <a:r>
              <a:rPr lang="el-GR" sz="1600" dirty="0" smtClean="0"/>
              <a:t>ω</a:t>
            </a:r>
            <a:r>
              <a:rPr lang="es-ES_tradnl" sz="1600" baseline="-25000" dirty="0"/>
              <a:t>t</a:t>
            </a:r>
            <a:r>
              <a:rPr lang="es-ES_tradnl" sz="1600" dirty="0"/>
              <a:t> </a:t>
            </a:r>
            <a:r>
              <a:rPr lang="es-ES_tradnl" sz="1600" dirty="0" err="1"/>
              <a:t>decreases</a:t>
            </a:r>
            <a:r>
              <a:rPr lang="fr-FR" sz="1600" dirty="0"/>
              <a:t> </a:t>
            </a:r>
            <a:r>
              <a:rPr lang="fr-FR" sz="1600" dirty="0" smtClean="0"/>
              <a:t> 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835696" y="5892477"/>
            <a:ext cx="568863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For</a:t>
            </a:r>
            <a:r>
              <a:rPr lang="es-ES_tradnl" sz="1600" dirty="0" smtClean="0"/>
              <a:t> k&gt;0.5</a:t>
            </a:r>
          </a:p>
          <a:p>
            <a:pPr algn="ctr"/>
            <a:r>
              <a:rPr lang="es-ES_tradnl" sz="1600" dirty="0" err="1"/>
              <a:t>a</a:t>
            </a:r>
            <a:r>
              <a:rPr lang="es-ES_tradnl" sz="1600" dirty="0" err="1" smtClean="0"/>
              <a:t>bsorption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decreases</a:t>
            </a:r>
            <a:r>
              <a:rPr lang="es-ES_tradnl" sz="1600" dirty="0" smtClean="0"/>
              <a:t> → </a:t>
            </a:r>
            <a:r>
              <a:rPr lang="el-GR" sz="1600" dirty="0"/>
              <a:t>ω</a:t>
            </a:r>
            <a:r>
              <a:rPr lang="es-ES_tradnl" sz="1600" baseline="-25000" dirty="0"/>
              <a:t>t</a:t>
            </a:r>
            <a:r>
              <a:rPr lang="es-ES_tradnl" sz="1600" dirty="0"/>
              <a:t> </a:t>
            </a:r>
            <a:r>
              <a:rPr lang="es-ES_tradnl" sz="1600" dirty="0" err="1" smtClean="0"/>
              <a:t>increases</a:t>
            </a:r>
            <a:endParaRPr lang="fr-FR" dirty="0" smtClean="0"/>
          </a:p>
        </p:txBody>
      </p:sp>
      <p:cxnSp>
        <p:nvCxnSpPr>
          <p:cNvPr id="26" name="25 Conector recto"/>
          <p:cNvCxnSpPr/>
          <p:nvPr/>
        </p:nvCxnSpPr>
        <p:spPr>
          <a:xfrm flipV="1">
            <a:off x="5897404" y="1715438"/>
            <a:ext cx="0" cy="2298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7884368" y="1715438"/>
            <a:ext cx="0" cy="2298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67544" y="1772816"/>
            <a:ext cx="1044687" cy="229817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16 Rectángulo"/>
          <p:cNvSpPr/>
          <p:nvPr/>
        </p:nvSpPr>
        <p:spPr>
          <a:xfrm>
            <a:off x="4850753" y="1714456"/>
            <a:ext cx="1044687" cy="229817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17 Rectángulo"/>
          <p:cNvSpPr/>
          <p:nvPr/>
        </p:nvSpPr>
        <p:spPr>
          <a:xfrm>
            <a:off x="1547665" y="1772816"/>
            <a:ext cx="1944216" cy="229817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18 Rectángulo"/>
          <p:cNvSpPr/>
          <p:nvPr/>
        </p:nvSpPr>
        <p:spPr>
          <a:xfrm>
            <a:off x="5917385" y="1714456"/>
            <a:ext cx="1966983" cy="229817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19 Rectángulo"/>
          <p:cNvSpPr/>
          <p:nvPr/>
        </p:nvSpPr>
        <p:spPr>
          <a:xfrm>
            <a:off x="3491881" y="1772816"/>
            <a:ext cx="890519" cy="229817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20 Rectángulo"/>
          <p:cNvSpPr/>
          <p:nvPr/>
        </p:nvSpPr>
        <p:spPr>
          <a:xfrm>
            <a:off x="7884367" y="1714456"/>
            <a:ext cx="864097" cy="229817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21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574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496" y="1268760"/>
            <a:ext cx="2376264" cy="460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3488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18 CuadroTexto"/>
          <p:cNvSpPr txBox="1"/>
          <p:nvPr/>
        </p:nvSpPr>
        <p:spPr>
          <a:xfrm>
            <a:off x="467544" y="3009726"/>
            <a:ext cx="3672408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Reflectance</a:t>
            </a:r>
            <a:r>
              <a:rPr lang="es-ES_tradnl" dirty="0" smtClean="0"/>
              <a:t> has </a:t>
            </a:r>
            <a:r>
              <a:rPr lang="es-ES_tradnl" dirty="0" err="1" smtClean="0"/>
              <a:t>been</a:t>
            </a:r>
            <a:r>
              <a:rPr lang="es-ES_tradnl" dirty="0" smtClean="0"/>
              <a:t> </a:t>
            </a:r>
            <a:r>
              <a:rPr lang="es-ES_tradnl" dirty="0" err="1" smtClean="0"/>
              <a:t>taken</a:t>
            </a:r>
            <a:r>
              <a:rPr lang="es-ES_tradnl" dirty="0" smtClean="0"/>
              <a:t> as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indicator</a:t>
            </a:r>
            <a:r>
              <a:rPr lang="es-ES_tradnl" dirty="0" smtClean="0"/>
              <a:t> of </a:t>
            </a:r>
            <a:r>
              <a:rPr lang="es-ES_tradnl" dirty="0" err="1" smtClean="0"/>
              <a:t>efficiency</a:t>
            </a:r>
            <a:r>
              <a:rPr lang="es-ES_tradnl" dirty="0" smtClean="0"/>
              <a:t> receiver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67544" y="4429240"/>
                <a:ext cx="3672408" cy="94397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_tradnl" b="0" dirty="0" smtClean="0">
                    <a:latin typeface="Cambria Math"/>
                  </a:rPr>
                  <a:t>Reflectance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</a:rPr>
                        <m:t>𝑅</m:t>
                      </m:r>
                      <m:r>
                        <a:rPr lang="es-ES_trad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_tradn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_tradnl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s-ES_tradnl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s-ES_tradnl" b="0" i="1" smtClean="0">
                              <a:latin typeface="Cambria Math"/>
                            </a:rPr>
                            <m:t>(0)</m:t>
                          </m:r>
                        </m:num>
                        <m:den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_trad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_tradnl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29240"/>
                <a:ext cx="3672408" cy="943976"/>
              </a:xfrm>
              <a:prstGeom prst="rect">
                <a:avLst/>
              </a:prstGeom>
              <a:blipFill rotWithShape="1">
                <a:blip r:embed="rId3"/>
                <a:stretch>
                  <a:fillRect l="-1325" t="-320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755576" y="251356"/>
            <a:ext cx="6984776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Parametric study for a slab of particles mono-disperses</a:t>
            </a:r>
            <a:endParaRPr lang="en-US" sz="2400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5076056" y="2420889"/>
            <a:ext cx="3600400" cy="3672407"/>
            <a:chOff x="4283968" y="2204864"/>
            <a:chExt cx="4824536" cy="404817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3" r="14250"/>
            <a:stretch/>
          </p:blipFill>
          <p:spPr bwMode="auto">
            <a:xfrm>
              <a:off x="4283968" y="2204864"/>
              <a:ext cx="4824536" cy="404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9" t="86953" r="29380" b="2832"/>
            <a:stretch/>
          </p:blipFill>
          <p:spPr bwMode="auto">
            <a:xfrm>
              <a:off x="7380312" y="5865611"/>
              <a:ext cx="1250038" cy="38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12 CuadroTexto"/>
          <p:cNvSpPr txBox="1"/>
          <p:nvPr/>
        </p:nvSpPr>
        <p:spPr>
          <a:xfrm>
            <a:off x="755576" y="1137518"/>
            <a:ext cx="3528392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Parameters</a:t>
            </a:r>
          </a:p>
          <a:p>
            <a:r>
              <a:rPr lang="en-US" dirty="0"/>
              <a:t>	</a:t>
            </a:r>
            <a:r>
              <a:rPr lang="en-US" dirty="0" smtClean="0"/>
              <a:t>refractive index: </a:t>
            </a:r>
            <a:r>
              <a:rPr lang="en-US" i="1" dirty="0" smtClean="0"/>
              <a:t>m=</a:t>
            </a:r>
            <a:r>
              <a:rPr lang="en-US" i="1" dirty="0" err="1" smtClean="0"/>
              <a:t>n+</a:t>
            </a:r>
            <a:r>
              <a:rPr lang="en-US" dirty="0" err="1" smtClean="0"/>
              <a:t>i</a:t>
            </a:r>
            <a:r>
              <a:rPr lang="en-US" i="1" dirty="0" err="1" smtClean="0"/>
              <a:t>k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particle radius:</a:t>
            </a:r>
            <a:r>
              <a:rPr lang="en-US" i="1" dirty="0" smtClean="0"/>
              <a:t>  r</a:t>
            </a:r>
          </a:p>
          <a:p>
            <a:r>
              <a:rPr lang="en-US" i="1" dirty="0"/>
              <a:t>	</a:t>
            </a:r>
            <a:r>
              <a:rPr lang="en-US" dirty="0" smtClean="0"/>
              <a:t>volumetric fraction: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fr-F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427984" y="1281534"/>
                <a:ext cx="4355976" cy="92333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0.5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µ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µ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s-ES_tradnl" i="1" smtClean="0">
                          <a:latin typeface="Cambria Math"/>
                          <a:ea typeface="Cambria Math"/>
                        </a:rPr>
                        <m:t>=15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µ</m:t>
                      </m:r>
                      <m:r>
                        <m:rPr>
                          <m:nor/>
                        </m:rPr>
                        <a:rPr lang="es-ES_tradnl" i="1" dirty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s-ES_tradnl" i="1" dirty="0" smtClean="0">
                  <a:latin typeface="Cambria Math"/>
                  <a:ea typeface="Cambria Math"/>
                </a:endParaRPr>
              </a:p>
              <a:p>
                <a:pPr algn="ctr">
                  <a:defRPr/>
                </a:pPr>
                <a:r>
                  <a:rPr lang="el-GR" i="1" dirty="0" smtClean="0">
                    <a:latin typeface="Cambria Math"/>
                    <a:ea typeface="Cambria Math"/>
                  </a:rPr>
                  <a:t>λ</a:t>
                </a:r>
                <a:r>
                  <a:rPr lang="es-ES_tradnl" i="1" dirty="0" smtClean="0">
                    <a:latin typeface="Cambria Math"/>
                    <a:ea typeface="Cambria Math"/>
                  </a:rPr>
                  <a:t>=0.5 </a:t>
                </a:r>
                <a:r>
                  <a:rPr lang="es-ES_tradnl" i="1" dirty="0">
                    <a:latin typeface="Cambria Math"/>
                    <a:ea typeface="Cambria Math"/>
                  </a:rPr>
                  <a:t>µm</a:t>
                </a:r>
                <a:endParaRPr lang="es-ES_tradnl" i="1" dirty="0" smtClean="0">
                  <a:latin typeface="Cambria Math"/>
                  <a:ea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=6;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=63;  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_tradnl" b="0" i="1" smtClean="0">
                          <a:latin typeface="Cambria Math"/>
                          <a:ea typeface="Cambria Math"/>
                        </a:rPr>
                        <m:t>=190</m:t>
                      </m:r>
                    </m:oMath>
                  </m:oMathPara>
                </a14:m>
                <a:endParaRPr lang="es-ES_tradnl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281534"/>
                <a:ext cx="4355976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719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5496" y="5941088"/>
            <a:ext cx="2376264" cy="94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6 Rectángulo"/>
          <p:cNvSpPr/>
          <p:nvPr/>
        </p:nvSpPr>
        <p:spPr>
          <a:xfrm>
            <a:off x="35496" y="2650117"/>
            <a:ext cx="2376264" cy="337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 descr="R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" y="1315507"/>
            <a:ext cx="4560418" cy="27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4221088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      R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vs</a:t>
            </a:r>
            <a:r>
              <a:rPr lang="en-GB" sz="1600" b="1" dirty="0" smtClean="0"/>
              <a:t> </a:t>
            </a:r>
            <a:r>
              <a:rPr lang="en-GB" sz="1600" b="1" i="1" dirty="0" smtClean="0"/>
              <a:t>k (n=2.27496 </a:t>
            </a:r>
            <a:r>
              <a:rPr lang="en-GB" sz="1600" b="1" i="1" dirty="0"/>
              <a:t>and </a:t>
            </a:r>
            <a:r>
              <a:rPr lang="en-GB" sz="1600" b="1" i="1" dirty="0" err="1" smtClean="0"/>
              <a:t>f</a:t>
            </a:r>
            <a:r>
              <a:rPr lang="en-GB" sz="1600" b="1" i="1" baseline="-25000" dirty="0" err="1" smtClean="0"/>
              <a:t>v</a:t>
            </a:r>
            <a:r>
              <a:rPr lang="en-GB" sz="1600" b="1" i="1" dirty="0" smtClean="0"/>
              <a:t>=5e-6)</a:t>
            </a:r>
            <a:endParaRPr lang="fr-FR" sz="1600" b="1" dirty="0"/>
          </a:p>
        </p:txBody>
      </p:sp>
      <p:pic>
        <p:nvPicPr>
          <p:cNvPr id="9" name="Picture 3" descr="R_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15507"/>
            <a:ext cx="4608512" cy="278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900100" y="116632"/>
            <a:ext cx="5999034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Parametric study for a slab of particles mono-disperses</a:t>
            </a:r>
            <a:endParaRPr lang="en-U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051720" y="5157192"/>
            <a:ext cx="525658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For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same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volume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fraction</a:t>
            </a:r>
            <a:r>
              <a:rPr lang="es-ES_tradnl" sz="1600" dirty="0" smtClean="0"/>
              <a:t>,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slab</a:t>
            </a:r>
            <a:r>
              <a:rPr lang="es-ES_tradnl" sz="1600" dirty="0" smtClean="0"/>
              <a:t> of </a:t>
            </a:r>
            <a:r>
              <a:rPr lang="es-ES_tradnl" sz="1600" dirty="0" err="1" smtClean="0"/>
              <a:t>small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particle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contain</a:t>
            </a:r>
            <a:r>
              <a:rPr lang="es-ES_tradnl" sz="1600" dirty="0" smtClean="0"/>
              <a:t> more </a:t>
            </a:r>
            <a:r>
              <a:rPr lang="es-ES_tradnl" sz="1600" dirty="0" err="1" smtClean="0"/>
              <a:t>particles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than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slab</a:t>
            </a:r>
            <a:r>
              <a:rPr lang="es-ES_tradnl" sz="1600" dirty="0" smtClean="0"/>
              <a:t> of </a:t>
            </a:r>
            <a:r>
              <a:rPr lang="es-ES_tradnl" sz="1600" dirty="0" err="1" smtClean="0"/>
              <a:t>large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particles</a:t>
            </a:r>
            <a:endParaRPr lang="fr-FR" sz="1600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2051720" y="5940569"/>
            <a:ext cx="525658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For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large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particles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one</a:t>
            </a:r>
            <a:r>
              <a:rPr lang="es-ES_tradnl" sz="1600" dirty="0" smtClean="0"/>
              <a:t> can </a:t>
            </a:r>
            <a:r>
              <a:rPr lang="es-ES_tradnl" sz="1600" dirty="0" err="1" smtClean="0"/>
              <a:t>minimizes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reflectance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increasing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volume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fraction</a:t>
            </a:r>
            <a:endParaRPr lang="fr-FR" sz="16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5364088" y="4221088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R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vs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</a:t>
            </a:r>
            <a:r>
              <a:rPr lang="en-GB" sz="1600" b="1" baseline="-25000" dirty="0" err="1" smtClean="0"/>
              <a:t>v</a:t>
            </a:r>
            <a:r>
              <a:rPr lang="en-GB" sz="1600" b="1" i="1" dirty="0" smtClean="0"/>
              <a:t> (n=2.27496 </a:t>
            </a:r>
            <a:r>
              <a:rPr lang="en-GB" sz="1600" b="1" i="1" dirty="0"/>
              <a:t>and</a:t>
            </a:r>
            <a:r>
              <a:rPr lang="en-GB" sz="1600" b="1" dirty="0"/>
              <a:t> </a:t>
            </a:r>
            <a:r>
              <a:rPr lang="en-GB" sz="1600" b="1" i="1" dirty="0" smtClean="0"/>
              <a:t>k=0.87417)</a:t>
            </a:r>
            <a:endParaRPr lang="fr-FR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19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838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46213" y="836290"/>
            <a:ext cx="7878762" cy="5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dirty="0" smtClean="0">
                <a:solidFill>
                  <a:srgbClr val="000000"/>
                </a:solidFill>
                <a:latin typeface="AdvEPSTIM" charset="0"/>
              </a:rPr>
              <a:t>Summary</a:t>
            </a:r>
            <a:endParaRPr lang="en-US" sz="3200" dirty="0">
              <a:solidFill>
                <a:srgbClr val="000000"/>
              </a:solidFill>
              <a:latin typeface="AdvEPSTIM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latin typeface="AdvEPSTIM" charset="0"/>
              </a:rPr>
              <a:t>Context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Objectives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 smtClean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Physical model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 smtClean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Results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 smtClean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Conclusions and future works</a:t>
            </a:r>
            <a:endParaRPr lang="en-US" sz="2400" dirty="0">
              <a:solidFill>
                <a:srgbClr val="000000"/>
              </a:solidFill>
              <a:latin typeface="AdvEPSTIM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798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46213" y="404664"/>
            <a:ext cx="7878762" cy="5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dirty="0">
                <a:solidFill>
                  <a:srgbClr val="000000"/>
                </a:solidFill>
                <a:latin typeface="AdvEPSTIM" charset="0"/>
              </a:rPr>
              <a:t>Summary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dvEPSTIM" charset="0"/>
              </a:rPr>
              <a:t>Context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Objectives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Physical model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Results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Parametric study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dvEPSTIM" charset="0"/>
              </a:rPr>
              <a:t>Receiver optimization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Conclusions and future works</a:t>
            </a:r>
            <a:endParaRPr lang="en-US" sz="2400" dirty="0">
              <a:solidFill>
                <a:srgbClr val="000000"/>
              </a:solidFill>
              <a:latin typeface="AdvEPSTIM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20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400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6228184" y="616935"/>
            <a:ext cx="2700300" cy="2721553"/>
            <a:chOff x="4499992" y="2564904"/>
            <a:chExt cx="4596130" cy="410445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7" r="16345"/>
            <a:stretch/>
          </p:blipFill>
          <p:spPr bwMode="auto">
            <a:xfrm>
              <a:off x="4499992" y="2564904"/>
              <a:ext cx="4596130" cy="410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9" t="86953" r="29380" b="2832"/>
            <a:stretch/>
          </p:blipFill>
          <p:spPr bwMode="auto">
            <a:xfrm>
              <a:off x="7380312" y="6165304"/>
              <a:ext cx="1250038" cy="43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Rectángulo"/>
          <p:cNvSpPr/>
          <p:nvPr/>
        </p:nvSpPr>
        <p:spPr>
          <a:xfrm>
            <a:off x="35496" y="2084655"/>
            <a:ext cx="1656184" cy="465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11 CuadroTexto"/>
          <p:cNvSpPr txBox="1"/>
          <p:nvPr/>
        </p:nvSpPr>
        <p:spPr>
          <a:xfrm>
            <a:off x="900100" y="231031"/>
            <a:ext cx="5040052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Receiver optimization</a:t>
            </a:r>
            <a:endParaRPr lang="en-U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156970"/>
            <a:ext cx="5076564" cy="17543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_tradnl" dirty="0" smtClean="0"/>
              <a:t>A </a:t>
            </a:r>
            <a:r>
              <a:rPr lang="es-ES_tradnl" dirty="0" err="1" smtClean="0"/>
              <a:t>Particle</a:t>
            </a:r>
            <a:r>
              <a:rPr lang="es-ES_tradnl" dirty="0" smtClean="0"/>
              <a:t> </a:t>
            </a:r>
            <a:r>
              <a:rPr lang="es-ES_tradnl" dirty="0" err="1" smtClean="0"/>
              <a:t>Swarm</a:t>
            </a:r>
            <a:r>
              <a:rPr lang="es-ES_tradnl" dirty="0" smtClean="0"/>
              <a:t> </a:t>
            </a:r>
            <a:r>
              <a:rPr lang="es-ES_tradnl" dirty="0" err="1" smtClean="0"/>
              <a:t>Optimization</a:t>
            </a:r>
            <a:r>
              <a:rPr lang="es-ES_tradnl" dirty="0" smtClean="0"/>
              <a:t> (PSO) </a:t>
            </a:r>
            <a:r>
              <a:rPr lang="es-ES_tradnl" dirty="0" err="1" smtClean="0"/>
              <a:t>algorithm</a:t>
            </a:r>
            <a:r>
              <a:rPr lang="es-ES_tradnl" dirty="0" smtClean="0"/>
              <a:t> has </a:t>
            </a:r>
            <a:r>
              <a:rPr lang="es-ES_tradnl" dirty="0" err="1" smtClean="0"/>
              <a:t>been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find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parameters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minimize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reflectance</a:t>
            </a:r>
            <a:r>
              <a:rPr lang="es-ES_tradnl" dirty="0" smtClean="0"/>
              <a:t> (R) </a:t>
            </a:r>
            <a:r>
              <a:rPr lang="es-ES_tradnl" dirty="0" err="1" smtClean="0"/>
              <a:t>for</a:t>
            </a:r>
            <a:r>
              <a:rPr lang="es-ES_tradnl" dirty="0" smtClean="0"/>
              <a:t>:</a:t>
            </a:r>
          </a:p>
          <a:p>
            <a:endParaRPr lang="es-ES_tradnl" dirty="0" smtClean="0"/>
          </a:p>
          <a:p>
            <a:pPr marL="342900" indent="-342900">
              <a:buAutoNum type="arabicPeriod"/>
            </a:pPr>
            <a:r>
              <a:rPr lang="es-ES_tradnl" dirty="0" err="1" smtClean="0"/>
              <a:t>Slab</a:t>
            </a:r>
            <a:r>
              <a:rPr lang="es-ES_tradnl" dirty="0" smtClean="0"/>
              <a:t> of </a:t>
            </a:r>
            <a:r>
              <a:rPr lang="es-ES_tradnl" dirty="0" err="1" smtClean="0"/>
              <a:t>particles</a:t>
            </a:r>
            <a:r>
              <a:rPr lang="es-ES_tradnl" dirty="0" smtClean="0"/>
              <a:t> mono-disperses</a:t>
            </a:r>
          </a:p>
          <a:p>
            <a:pPr marL="342900" indent="-342900">
              <a:buAutoNum type="arabicPeriod"/>
            </a:pPr>
            <a:r>
              <a:rPr lang="es-ES_tradnl" dirty="0" err="1" smtClean="0"/>
              <a:t>Slab</a:t>
            </a:r>
            <a:r>
              <a:rPr lang="es-ES_tradnl" dirty="0" smtClean="0"/>
              <a:t> of </a:t>
            </a:r>
            <a:r>
              <a:rPr lang="es-ES_tradnl" dirty="0" err="1" smtClean="0"/>
              <a:t>particles</a:t>
            </a:r>
            <a:r>
              <a:rPr lang="es-ES_tradnl" dirty="0" smtClean="0"/>
              <a:t> </a:t>
            </a:r>
            <a:r>
              <a:rPr lang="es-ES_tradnl" dirty="0" err="1" smtClean="0"/>
              <a:t>poly</a:t>
            </a:r>
            <a:r>
              <a:rPr lang="es-ES_tradnl" dirty="0" smtClean="0"/>
              <a:t>-disperses</a:t>
            </a:r>
            <a:endParaRPr lang="fr-FR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3568" y="4050938"/>
            <a:ext cx="4104456" cy="17543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Parameters for s</a:t>
            </a:r>
            <a:r>
              <a:rPr lang="es-ES_tradnl" dirty="0" err="1" smtClean="0"/>
              <a:t>lab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err="1"/>
              <a:t>particles</a:t>
            </a:r>
            <a:r>
              <a:rPr lang="es-ES_tradnl" dirty="0"/>
              <a:t> mono-disperses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refractive index:       </a:t>
            </a:r>
            <a:r>
              <a:rPr lang="en-US" i="1" dirty="0" smtClean="0"/>
              <a:t>m=</a:t>
            </a:r>
            <a:r>
              <a:rPr lang="en-US" i="1" dirty="0" err="1" smtClean="0"/>
              <a:t>n+</a:t>
            </a:r>
            <a:r>
              <a:rPr lang="en-US" dirty="0" err="1" smtClean="0"/>
              <a:t>i</a:t>
            </a:r>
            <a:r>
              <a:rPr lang="en-US" i="1" dirty="0" err="1" smtClean="0"/>
              <a:t>k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particle radius:       </a:t>
            </a:r>
            <a:r>
              <a:rPr lang="en-US" i="1" dirty="0" smtClean="0"/>
              <a:t>  r</a:t>
            </a:r>
          </a:p>
          <a:p>
            <a:r>
              <a:rPr lang="en-US" i="1" dirty="0"/>
              <a:t>	</a:t>
            </a:r>
            <a:r>
              <a:rPr lang="en-US" dirty="0" smtClean="0"/>
              <a:t>volumetric fraction: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fr-F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5576" y="2308223"/>
            <a:ext cx="3797914" cy="301393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44" y="3980963"/>
            <a:ext cx="3330104" cy="189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21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440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156176" y="616936"/>
            <a:ext cx="2844316" cy="2768586"/>
            <a:chOff x="4499992" y="2564904"/>
            <a:chExt cx="4596130" cy="410445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7" r="16345"/>
            <a:stretch/>
          </p:blipFill>
          <p:spPr bwMode="auto">
            <a:xfrm>
              <a:off x="4499992" y="2564904"/>
              <a:ext cx="4596130" cy="410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9" t="86953" r="29380" b="2832"/>
            <a:stretch/>
          </p:blipFill>
          <p:spPr bwMode="auto">
            <a:xfrm>
              <a:off x="7380312" y="6165304"/>
              <a:ext cx="1250038" cy="43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Rectángulo"/>
          <p:cNvSpPr/>
          <p:nvPr/>
        </p:nvSpPr>
        <p:spPr>
          <a:xfrm>
            <a:off x="35496" y="2084655"/>
            <a:ext cx="1656184" cy="465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11 CuadroTexto"/>
          <p:cNvSpPr txBox="1"/>
          <p:nvPr/>
        </p:nvSpPr>
        <p:spPr>
          <a:xfrm>
            <a:off x="900100" y="231031"/>
            <a:ext cx="5040052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Receiver optimization</a:t>
            </a:r>
            <a:endParaRPr lang="en-U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1170618"/>
            <a:ext cx="5076564" cy="17543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_tradnl" dirty="0" smtClean="0"/>
              <a:t>A </a:t>
            </a:r>
            <a:r>
              <a:rPr lang="es-ES_tradnl" dirty="0" err="1" smtClean="0"/>
              <a:t>Particle</a:t>
            </a:r>
            <a:r>
              <a:rPr lang="es-ES_tradnl" dirty="0" smtClean="0"/>
              <a:t> </a:t>
            </a:r>
            <a:r>
              <a:rPr lang="es-ES_tradnl" dirty="0" err="1" smtClean="0"/>
              <a:t>Swarm</a:t>
            </a:r>
            <a:r>
              <a:rPr lang="es-ES_tradnl" dirty="0" smtClean="0"/>
              <a:t> </a:t>
            </a:r>
            <a:r>
              <a:rPr lang="es-ES_tradnl" dirty="0" err="1" smtClean="0"/>
              <a:t>Optimization</a:t>
            </a:r>
            <a:r>
              <a:rPr lang="es-ES_tradnl" dirty="0" smtClean="0"/>
              <a:t> (PSO) </a:t>
            </a:r>
            <a:r>
              <a:rPr lang="es-ES_tradnl" dirty="0" err="1" smtClean="0"/>
              <a:t>algorithm</a:t>
            </a:r>
            <a:r>
              <a:rPr lang="es-ES_tradnl" dirty="0" smtClean="0"/>
              <a:t> has </a:t>
            </a:r>
            <a:r>
              <a:rPr lang="es-ES_tradnl" dirty="0" err="1" smtClean="0"/>
              <a:t>been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find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parameters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minimize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reflectance</a:t>
            </a:r>
            <a:r>
              <a:rPr lang="es-ES_tradnl" dirty="0" smtClean="0"/>
              <a:t> (R) </a:t>
            </a:r>
            <a:r>
              <a:rPr lang="es-ES_tradnl" dirty="0" err="1" smtClean="0"/>
              <a:t>for</a:t>
            </a:r>
            <a:r>
              <a:rPr lang="es-ES_tradnl" dirty="0" smtClean="0"/>
              <a:t>:</a:t>
            </a:r>
          </a:p>
          <a:p>
            <a:endParaRPr lang="es-ES_tradnl" dirty="0" smtClean="0"/>
          </a:p>
          <a:p>
            <a:pPr marL="342900" indent="-342900">
              <a:buAutoNum type="arabicPeriod"/>
            </a:pPr>
            <a:r>
              <a:rPr lang="es-ES_tradnl" dirty="0" err="1" smtClean="0"/>
              <a:t>Slab</a:t>
            </a:r>
            <a:r>
              <a:rPr lang="es-ES_tradnl" dirty="0" smtClean="0"/>
              <a:t> of </a:t>
            </a:r>
            <a:r>
              <a:rPr lang="es-ES_tradnl" dirty="0" err="1" smtClean="0"/>
              <a:t>particles</a:t>
            </a:r>
            <a:r>
              <a:rPr lang="es-ES_tradnl" dirty="0" smtClean="0"/>
              <a:t> mono-disperses</a:t>
            </a:r>
          </a:p>
          <a:p>
            <a:pPr marL="342900" indent="-342900">
              <a:buAutoNum type="arabicPeriod"/>
            </a:pPr>
            <a:r>
              <a:rPr lang="es-ES_tradnl" dirty="0" err="1" smtClean="0"/>
              <a:t>Slab</a:t>
            </a:r>
            <a:r>
              <a:rPr lang="es-ES_tradnl" dirty="0" smtClean="0"/>
              <a:t> of </a:t>
            </a:r>
            <a:r>
              <a:rPr lang="es-ES_tradnl" dirty="0" err="1" smtClean="0"/>
              <a:t>particles</a:t>
            </a:r>
            <a:r>
              <a:rPr lang="es-ES_tradnl" dirty="0" smtClean="0"/>
              <a:t> </a:t>
            </a:r>
            <a:r>
              <a:rPr lang="es-ES_tradnl" dirty="0" err="1" smtClean="0"/>
              <a:t>poly</a:t>
            </a:r>
            <a:r>
              <a:rPr lang="es-ES_tradnl" dirty="0" smtClean="0"/>
              <a:t>-disperses</a:t>
            </a:r>
            <a:endParaRPr lang="fr-F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5536" y="3140968"/>
            <a:ext cx="4752528" cy="17543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Parameters for </a:t>
            </a:r>
            <a:r>
              <a:rPr lang="es-ES_tradnl" dirty="0" err="1" smtClean="0"/>
              <a:t>slab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err="1"/>
              <a:t>particles</a:t>
            </a:r>
            <a:r>
              <a:rPr lang="es-ES_tradnl" dirty="0"/>
              <a:t> </a:t>
            </a:r>
            <a:r>
              <a:rPr lang="es-ES_tradnl" dirty="0" err="1"/>
              <a:t>poly</a:t>
            </a:r>
            <a:r>
              <a:rPr lang="es-ES_tradnl" dirty="0"/>
              <a:t>-disperses</a:t>
            </a:r>
            <a:endParaRPr lang="fr-FR" dirty="0"/>
          </a:p>
          <a:p>
            <a:r>
              <a:rPr lang="en-US" dirty="0"/>
              <a:t>	</a:t>
            </a:r>
            <a:r>
              <a:rPr lang="en-US" dirty="0" smtClean="0"/>
              <a:t>refractive index:           </a:t>
            </a:r>
            <a:r>
              <a:rPr lang="en-US" i="1" dirty="0" smtClean="0"/>
              <a:t>m=</a:t>
            </a:r>
            <a:r>
              <a:rPr lang="en-US" i="1" dirty="0" err="1" smtClean="0"/>
              <a:t>n+</a:t>
            </a:r>
            <a:r>
              <a:rPr lang="en-US" dirty="0" err="1" smtClean="0"/>
              <a:t>i</a:t>
            </a:r>
            <a:r>
              <a:rPr lang="en-US" i="1" dirty="0" err="1" smtClean="0"/>
              <a:t>k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most probable radius:</a:t>
            </a:r>
            <a:r>
              <a:rPr lang="en-US" i="1" dirty="0" smtClean="0"/>
              <a:t> 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mp</a:t>
            </a:r>
            <a:endParaRPr lang="en-US" i="1" baseline="-25000" dirty="0" smtClean="0"/>
          </a:p>
          <a:p>
            <a:r>
              <a:rPr lang="en-US" i="1" dirty="0"/>
              <a:t>	</a:t>
            </a:r>
            <a:r>
              <a:rPr lang="en-US" dirty="0" smtClean="0"/>
              <a:t>width parameter:        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mp</a:t>
            </a:r>
            <a:r>
              <a:rPr lang="en-US" i="1" dirty="0" smtClean="0"/>
              <a:t>/r</a:t>
            </a:r>
            <a:r>
              <a:rPr lang="en-US" i="1" baseline="-25000" dirty="0" smtClean="0"/>
              <a:t>32</a:t>
            </a:r>
          </a:p>
          <a:p>
            <a:r>
              <a:rPr lang="en-US" i="1" dirty="0"/>
              <a:t>	</a:t>
            </a:r>
            <a:r>
              <a:rPr lang="en-US" dirty="0" smtClean="0"/>
              <a:t>volumetric fraction: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fr-F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9374" y="2578552"/>
            <a:ext cx="3797914" cy="301393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31" y="3861048"/>
            <a:ext cx="3456384" cy="21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22</a:t>
            </a:r>
            <a:endParaRPr lang="fr-FR" sz="2400" dirty="0"/>
          </a:p>
        </p:txBody>
      </p:sp>
      <p:grpSp>
        <p:nvGrpSpPr>
          <p:cNvPr id="5" name="4 Grupo"/>
          <p:cNvGrpSpPr/>
          <p:nvPr/>
        </p:nvGrpSpPr>
        <p:grpSpPr>
          <a:xfrm>
            <a:off x="1475655" y="4982468"/>
            <a:ext cx="2376265" cy="1830908"/>
            <a:chOff x="1475655" y="4982468"/>
            <a:chExt cx="2376265" cy="1830908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5" y="4996849"/>
              <a:ext cx="2376265" cy="1816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2543996" y="4982468"/>
                  <a:ext cx="803868" cy="39074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  <m:t>𝑚𝑝</m:t>
                            </m:r>
                          </m:sub>
                        </m:sSub>
                      </m:oMath>
                    </m:oMathPara>
                  </a14:m>
                  <a:endParaRPr lang="es-ES_tradnl" b="0" i="0" dirty="0" smtClean="0"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996" y="4982468"/>
                  <a:ext cx="803868" cy="3907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15"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9 CuadroTexto"/>
                <p:cNvSpPr txBox="1"/>
                <p:nvPr/>
              </p:nvSpPr>
              <p:spPr>
                <a:xfrm>
                  <a:off x="2915816" y="5517232"/>
                  <a:ext cx="589660" cy="620491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_tradnl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𝑚𝑝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_tradnl" b="0" i="1" smtClean="0">
                                    <a:latin typeface="Cambria Math"/>
                                    <a:ea typeface="Cambria Math"/>
                                  </a:rPr>
                                  <m:t>32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s-ES_tradnl" b="0" i="0" dirty="0" smtClean="0"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20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5517232"/>
                  <a:ext cx="589660" cy="6204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20 Elipse"/>
            <p:cNvSpPr/>
            <p:nvPr/>
          </p:nvSpPr>
          <p:spPr>
            <a:xfrm>
              <a:off x="2232871" y="5036273"/>
              <a:ext cx="236630" cy="2431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2138219" y="5872743"/>
              <a:ext cx="52556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8698"/>
            <a:ext cx="4059635" cy="309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4643"/>
            <a:ext cx="3529040" cy="27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11 CuadroTexto"/>
          <p:cNvSpPr txBox="1"/>
          <p:nvPr/>
        </p:nvSpPr>
        <p:spPr>
          <a:xfrm>
            <a:off x="900100" y="231031"/>
            <a:ext cx="5999034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Receiver optimization</a:t>
            </a:r>
            <a:endParaRPr lang="en-US" sz="2400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552" y="1340768"/>
            <a:ext cx="3960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Slab of particles mono-disperses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788024" y="1340769"/>
            <a:ext cx="3960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Slab of particles poly-disperses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23</a:t>
            </a:r>
            <a:endParaRPr lang="fr-F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274173" y="219411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2,8.10</a:t>
            </a:r>
            <a:r>
              <a:rPr lang="es-ES_tradnl" b="1" baseline="30000" dirty="0" smtClean="0"/>
              <a:t>-3</a:t>
            </a:r>
            <a:endParaRPr lang="fr-FR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86765" y="3139514"/>
            <a:ext cx="63350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b="1" dirty="0" smtClean="0"/>
              <a:t> 1,5</a:t>
            </a:r>
          </a:p>
          <a:p>
            <a:pPr>
              <a:spcAft>
                <a:spcPts val="300"/>
              </a:spcAft>
            </a:pPr>
            <a:r>
              <a:rPr lang="es-ES_tradnl" b="1" dirty="0" smtClean="0"/>
              <a:t>0,04</a:t>
            </a:r>
            <a:endParaRPr lang="fr-FR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444208" y="2526719"/>
            <a:ext cx="50526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b="1" dirty="0" smtClean="0"/>
              <a:t>4,5</a:t>
            </a:r>
          </a:p>
          <a:p>
            <a:pPr>
              <a:spcAft>
                <a:spcPts val="300"/>
              </a:spcAft>
            </a:pPr>
            <a:r>
              <a:rPr lang="es-ES_tradnl" b="1" dirty="0" smtClean="0"/>
              <a:t>0,9</a:t>
            </a:r>
            <a:endParaRPr lang="fr-FR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300192" y="382300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2,5.10</a:t>
            </a:r>
            <a:r>
              <a:rPr lang="es-ES_tradnl" b="1" baseline="30000" dirty="0" smtClean="0"/>
              <a:t>-5</a:t>
            </a:r>
            <a:endParaRPr lang="fr-FR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444208" y="4291642"/>
            <a:ext cx="63350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b="1" dirty="0" smtClean="0"/>
              <a:t>0,95</a:t>
            </a:r>
          </a:p>
          <a:p>
            <a:pPr>
              <a:spcAft>
                <a:spcPts val="300"/>
              </a:spcAft>
            </a:pPr>
            <a:r>
              <a:rPr lang="es-ES_tradnl" b="1" dirty="0" smtClean="0"/>
              <a:t>0,54</a:t>
            </a:r>
          </a:p>
          <a:p>
            <a:pPr>
              <a:spcAft>
                <a:spcPts val="300"/>
              </a:spcAft>
            </a:pPr>
            <a:r>
              <a:rPr lang="es-ES_tradnl" b="1" dirty="0"/>
              <a:t> </a:t>
            </a:r>
            <a:r>
              <a:rPr lang="es-ES_tradnl" b="1" dirty="0" smtClean="0"/>
              <a:t> 8</a:t>
            </a:r>
            <a:endParaRPr lang="fr-FR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688314" y="220341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2,9.10</a:t>
            </a:r>
            <a:r>
              <a:rPr lang="es-ES_tradnl" baseline="30000" dirty="0" smtClean="0"/>
              <a:t>-3</a:t>
            </a:r>
            <a:endParaRPr lang="fr-FR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770693" y="3139514"/>
            <a:ext cx="76174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dirty="0" smtClean="0"/>
              <a:t>  1,5</a:t>
            </a:r>
          </a:p>
          <a:p>
            <a:pPr>
              <a:spcAft>
                <a:spcPts val="300"/>
              </a:spcAft>
            </a:pPr>
            <a:r>
              <a:rPr lang="es-ES_tradnl" dirty="0" smtClean="0"/>
              <a:t>0,006</a:t>
            </a:r>
            <a:endParaRPr lang="fr-FR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812360" y="2526719"/>
            <a:ext cx="56938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dirty="0" smtClean="0"/>
              <a:t>  50</a:t>
            </a:r>
          </a:p>
          <a:p>
            <a:pPr>
              <a:spcAft>
                <a:spcPts val="300"/>
              </a:spcAft>
            </a:pPr>
            <a:r>
              <a:rPr lang="es-ES_tradnl" dirty="0" smtClean="0"/>
              <a:t> 0,9</a:t>
            </a:r>
            <a:endParaRPr lang="fr-FR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714333" y="38322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2,9.10</a:t>
            </a:r>
            <a:r>
              <a:rPr lang="es-ES_tradnl" baseline="30000" dirty="0" smtClean="0"/>
              <a:t>-4</a:t>
            </a:r>
            <a:endParaRPr lang="fr-FR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858349" y="4300934"/>
            <a:ext cx="63350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dirty="0" smtClean="0"/>
              <a:t>0,95</a:t>
            </a:r>
          </a:p>
          <a:p>
            <a:pPr>
              <a:spcAft>
                <a:spcPts val="300"/>
              </a:spcAft>
            </a:pPr>
            <a:r>
              <a:rPr lang="es-ES_tradnl" dirty="0" smtClean="0"/>
              <a:t>0,55</a:t>
            </a:r>
          </a:p>
          <a:p>
            <a:pPr>
              <a:spcAft>
                <a:spcPts val="300"/>
              </a:spcAft>
            </a:pPr>
            <a:r>
              <a:rPr lang="es-ES_tradnl" b="1" dirty="0"/>
              <a:t> </a:t>
            </a:r>
            <a:r>
              <a:rPr lang="es-ES_tradnl" b="1" dirty="0" smtClean="0"/>
              <a:t> </a:t>
            </a:r>
            <a:r>
              <a:rPr lang="es-ES_tradnl" dirty="0" smtClean="0"/>
              <a:t>8</a:t>
            </a:r>
            <a:endParaRPr lang="fr-FR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763688" y="21586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2,7.10</a:t>
            </a:r>
            <a:r>
              <a:rPr lang="es-ES_tradnl" b="1" baseline="30000" dirty="0" smtClean="0"/>
              <a:t>-3</a:t>
            </a:r>
            <a:endParaRPr lang="fr-FR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876280" y="2842047"/>
            <a:ext cx="63350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b="1" dirty="0" smtClean="0"/>
              <a:t> 1,5</a:t>
            </a:r>
          </a:p>
          <a:p>
            <a:pPr>
              <a:spcAft>
                <a:spcPts val="300"/>
              </a:spcAft>
            </a:pPr>
            <a:r>
              <a:rPr lang="es-ES_tradnl" b="1" dirty="0" smtClean="0"/>
              <a:t>0,04</a:t>
            </a:r>
            <a:endParaRPr lang="fr-FR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933723" y="251873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b="1" dirty="0" smtClean="0"/>
              <a:t>4,6</a:t>
            </a:r>
            <a:endParaRPr lang="fr-FR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789707" y="347080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2,3.10</a:t>
            </a:r>
            <a:r>
              <a:rPr lang="es-ES_tradnl" b="1" baseline="30000" dirty="0" smtClean="0"/>
              <a:t>-5</a:t>
            </a:r>
            <a:endParaRPr lang="fr-FR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933723" y="3939440"/>
            <a:ext cx="63350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b="1" dirty="0" smtClean="0"/>
              <a:t>0,95</a:t>
            </a:r>
          </a:p>
          <a:p>
            <a:pPr>
              <a:spcAft>
                <a:spcPts val="300"/>
              </a:spcAft>
            </a:pPr>
            <a:r>
              <a:rPr lang="es-ES_tradnl" b="1" dirty="0" smtClean="0"/>
              <a:t>0,53</a:t>
            </a:r>
          </a:p>
          <a:p>
            <a:pPr>
              <a:spcAft>
                <a:spcPts val="300"/>
              </a:spcAft>
            </a:pPr>
            <a:r>
              <a:rPr lang="es-ES_tradnl" b="1" dirty="0"/>
              <a:t> </a:t>
            </a:r>
            <a:r>
              <a:rPr lang="es-ES_tradnl" b="1" dirty="0" smtClean="0"/>
              <a:t> 8</a:t>
            </a:r>
            <a:endParaRPr lang="fr-FR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223818" y="21586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2,9.10</a:t>
            </a:r>
            <a:r>
              <a:rPr lang="es-ES_tradnl" baseline="30000" dirty="0" smtClean="0"/>
              <a:t>-3</a:t>
            </a:r>
            <a:endParaRPr lang="fr-FR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306197" y="2842047"/>
            <a:ext cx="76174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dirty="0" smtClean="0"/>
              <a:t>  1,5</a:t>
            </a:r>
          </a:p>
          <a:p>
            <a:pPr>
              <a:spcAft>
                <a:spcPts val="300"/>
              </a:spcAft>
            </a:pPr>
            <a:r>
              <a:rPr lang="es-ES_tradnl" dirty="0" smtClean="0"/>
              <a:t>0,006</a:t>
            </a:r>
            <a:endParaRPr lang="fr-FR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419872" y="251873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dirty="0" smtClean="0"/>
              <a:t> 50</a:t>
            </a:r>
            <a:endParaRPr lang="fr-FR" dirty="0"/>
          </a:p>
        </p:txBody>
      </p:sp>
      <p:sp>
        <p:nvSpPr>
          <p:cNvPr id="36" name="35 CuadroTexto"/>
          <p:cNvSpPr txBox="1"/>
          <p:nvPr/>
        </p:nvSpPr>
        <p:spPr>
          <a:xfrm>
            <a:off x="3249837" y="345484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2,6.10</a:t>
            </a:r>
            <a:r>
              <a:rPr lang="es-ES_tradnl" baseline="30000" dirty="0" smtClean="0"/>
              <a:t>-4</a:t>
            </a:r>
            <a:endParaRPr lang="fr-FR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393853" y="3966736"/>
            <a:ext cx="63350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ES_tradnl" dirty="0" smtClean="0"/>
              <a:t>0,95</a:t>
            </a:r>
          </a:p>
          <a:p>
            <a:pPr>
              <a:spcAft>
                <a:spcPts val="300"/>
              </a:spcAft>
            </a:pPr>
            <a:r>
              <a:rPr lang="es-ES_tradnl" dirty="0" smtClean="0"/>
              <a:t>0,55</a:t>
            </a:r>
          </a:p>
          <a:p>
            <a:pPr>
              <a:spcAft>
                <a:spcPts val="300"/>
              </a:spcAft>
            </a:pPr>
            <a:r>
              <a:rPr lang="es-ES_tradnl" b="1" dirty="0"/>
              <a:t> </a:t>
            </a:r>
            <a:r>
              <a:rPr lang="es-ES_tradnl" b="1" dirty="0" smtClean="0"/>
              <a:t> </a:t>
            </a:r>
            <a:r>
              <a:rPr lang="es-ES_tradnl" dirty="0" smtClean="0"/>
              <a:t>8</a:t>
            </a:r>
            <a:endParaRPr lang="fr-FR" dirty="0"/>
          </a:p>
        </p:txBody>
      </p:sp>
      <p:sp>
        <p:nvSpPr>
          <p:cNvPr id="41" name="40 Rectángulo"/>
          <p:cNvSpPr/>
          <p:nvPr/>
        </p:nvSpPr>
        <p:spPr>
          <a:xfrm>
            <a:off x="827583" y="2131402"/>
            <a:ext cx="8020075" cy="4320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46213" y="404664"/>
            <a:ext cx="7878762" cy="5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dirty="0">
                <a:solidFill>
                  <a:srgbClr val="000000"/>
                </a:solidFill>
                <a:latin typeface="AdvEPSTIM" charset="0"/>
              </a:rPr>
              <a:t>Summary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dvEPSTIM" charset="0"/>
              </a:rPr>
              <a:t>Context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Objectives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Physical model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Results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dvEPSTIM" charset="0"/>
              </a:rPr>
              <a:t>Conclusions and future works</a:t>
            </a:r>
            <a:endParaRPr lang="en-US" sz="2400" b="1" dirty="0">
              <a:solidFill>
                <a:srgbClr val="000000"/>
              </a:solidFill>
              <a:latin typeface="AdvEPSTIM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78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450" y="3501008"/>
            <a:ext cx="7705725" cy="76944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200" dirty="0" smtClean="0"/>
              <a:t>An optimization of a solar particle receiver was done with the help of a PSO algorithm </a:t>
            </a:r>
            <a:endParaRPr lang="en-US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7450" y="2060848"/>
            <a:ext cx="7705725" cy="11079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200" dirty="0" smtClean="0"/>
              <a:t>A solar particle receiver was modeled as an absorbing, anisotropic scattering and cold media slab of particles (mono and poly disperses)</a:t>
            </a:r>
            <a:endParaRPr lang="en-US" sz="2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900100" y="251356"/>
            <a:ext cx="2999517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215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87450" y="1052513"/>
            <a:ext cx="7705725" cy="76944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1/ Improvement of the model for a slab of particles with absorption, </a:t>
            </a:r>
            <a:r>
              <a:rPr lang="en-US" sz="2200" dirty="0" smtClean="0"/>
              <a:t>scattering and  </a:t>
            </a:r>
            <a:r>
              <a:rPr lang="en-US" sz="2200" b="1" dirty="0"/>
              <a:t>emission.</a:t>
            </a:r>
            <a:r>
              <a:rPr lang="en-US" sz="2200" dirty="0"/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87450" y="2996952"/>
            <a:ext cx="7705725" cy="76944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3</a:t>
            </a:r>
            <a:r>
              <a:rPr lang="en-US" sz="2200" dirty="0" smtClean="0"/>
              <a:t>/ Optimization of this new model with the PSO algorithm developed.</a:t>
            </a:r>
            <a:endParaRPr lang="en-US" sz="2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7450" y="2204864"/>
            <a:ext cx="7705725" cy="43088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2</a:t>
            </a:r>
            <a:r>
              <a:rPr lang="en-US" sz="2200" dirty="0" smtClean="0"/>
              <a:t>/ </a:t>
            </a:r>
            <a:r>
              <a:rPr lang="en-US" sz="2200" dirty="0"/>
              <a:t>Development of a multi-slab model.</a:t>
            </a:r>
            <a:endParaRPr lang="fr-FR" sz="2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187624" y="4149080"/>
            <a:ext cx="7705725" cy="76944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/>
              <a:t>4</a:t>
            </a:r>
            <a:r>
              <a:rPr lang="en-US" sz="2200" dirty="0" smtClean="0"/>
              <a:t>/ Study </a:t>
            </a:r>
            <a:r>
              <a:rPr lang="en-US" sz="2200" dirty="0"/>
              <a:t>of </a:t>
            </a:r>
            <a:r>
              <a:rPr lang="en-US" sz="2200" dirty="0" smtClean="0"/>
              <a:t>coupling </a:t>
            </a:r>
            <a:r>
              <a:rPr lang="en-US" sz="2200" dirty="0"/>
              <a:t>of heat transfer between radiation and convection in a solar particle receiver optimized.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00100" y="251356"/>
            <a:ext cx="2999517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Future works</a:t>
            </a:r>
            <a:endParaRPr lang="en-U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532440" y="63169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26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47925" y="2348880"/>
            <a:ext cx="6696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36512" y="1484784"/>
            <a:ext cx="864096" cy="337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38" y="1386194"/>
            <a:ext cx="4835051" cy="384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96336" y="2299584"/>
            <a:ext cx="864096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200" dirty="0" smtClean="0"/>
              <a:t>q</a:t>
            </a:r>
            <a:r>
              <a:rPr lang="es-ES_tradnl" sz="1200" baseline="-25000" dirty="0" smtClean="0"/>
              <a:t>0</a:t>
            </a:r>
            <a:r>
              <a:rPr lang="es-ES_tradnl" sz="1200" dirty="0" smtClean="0"/>
              <a:t>/q</a:t>
            </a:r>
            <a:r>
              <a:rPr lang="es-ES_tradnl" sz="1200" baseline="-25000" dirty="0" smtClean="0"/>
              <a:t>0</a:t>
            </a:r>
            <a:r>
              <a:rPr lang="fr-FR" sz="1200" dirty="0"/>
              <a:t>e</a:t>
            </a:r>
            <a:r>
              <a:rPr lang="fr-FR" sz="1200" baseline="30000" dirty="0"/>
              <a:t>-</a:t>
            </a:r>
            <a:r>
              <a:rPr lang="el-GR" sz="1200" baseline="30000" dirty="0"/>
              <a:t>τ</a:t>
            </a:r>
            <a:r>
              <a:rPr lang="es-ES_tradnl" sz="1200" baseline="30000" dirty="0"/>
              <a:t>/µ0</a:t>
            </a:r>
            <a:r>
              <a:rPr lang="es-ES_tradnl" sz="1200" dirty="0"/>
              <a:t> </a:t>
            </a:r>
          </a:p>
          <a:p>
            <a:pPr>
              <a:spcBef>
                <a:spcPts val="300"/>
              </a:spcBef>
            </a:pPr>
            <a:r>
              <a:rPr lang="es-ES_tradnl" sz="1200" dirty="0"/>
              <a:t>q+/q</a:t>
            </a:r>
            <a:r>
              <a:rPr lang="es-ES_tradnl" sz="1200" baseline="-25000" dirty="0"/>
              <a:t>0</a:t>
            </a:r>
            <a:r>
              <a:rPr lang="fr-FR" sz="1200" dirty="0"/>
              <a:t>(</a:t>
            </a:r>
            <a:r>
              <a:rPr lang="el-GR" sz="1200" dirty="0"/>
              <a:t>τ</a:t>
            </a:r>
            <a:r>
              <a:rPr lang="es-ES_tradnl" sz="1200" baseline="-25000" dirty="0"/>
              <a:t>0</a:t>
            </a:r>
            <a:r>
              <a:rPr lang="es-ES_tradnl" sz="1200" dirty="0"/>
              <a:t>= </a:t>
            </a:r>
            <a:r>
              <a:rPr lang="es-ES_tradnl" sz="1200" dirty="0" smtClean="0"/>
              <a:t>8</a:t>
            </a:r>
            <a:r>
              <a:rPr lang="fr-FR" sz="1200" dirty="0" smtClean="0"/>
              <a:t>)</a:t>
            </a:r>
            <a:endParaRPr lang="fr-FR" sz="1200" dirty="0"/>
          </a:p>
          <a:p>
            <a:pPr>
              <a:spcBef>
                <a:spcPts val="300"/>
              </a:spcBef>
            </a:pPr>
            <a:r>
              <a:rPr lang="es-ES_tradnl" sz="1200" dirty="0"/>
              <a:t>q-/q</a:t>
            </a:r>
            <a:r>
              <a:rPr lang="es-ES_tradnl" sz="1200" baseline="-25000" dirty="0"/>
              <a:t>0</a:t>
            </a:r>
            <a:r>
              <a:rPr lang="fr-FR" sz="1200" dirty="0"/>
              <a:t>(</a:t>
            </a:r>
            <a:r>
              <a:rPr lang="el-GR" sz="1200" dirty="0"/>
              <a:t>τ</a:t>
            </a:r>
            <a:r>
              <a:rPr lang="es-ES_tradnl" sz="1200" baseline="-25000" dirty="0"/>
              <a:t>0</a:t>
            </a:r>
            <a:r>
              <a:rPr lang="es-ES_tradnl" sz="1200" dirty="0"/>
              <a:t>= </a:t>
            </a:r>
            <a:r>
              <a:rPr lang="es-ES_tradnl" sz="1200" dirty="0" smtClean="0"/>
              <a:t>8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371641"/>
            <a:ext cx="4752528" cy="385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7864" y="1884666"/>
            <a:ext cx="864096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s-ES_tradnl" sz="1200" dirty="0" smtClean="0"/>
              <a:t>q</a:t>
            </a:r>
            <a:r>
              <a:rPr lang="es-ES_tradnl" sz="1200" baseline="-25000" dirty="0" smtClean="0"/>
              <a:t>0</a:t>
            </a:r>
            <a:r>
              <a:rPr lang="es-ES_tradnl" sz="1200" dirty="0" smtClean="0"/>
              <a:t>/q</a:t>
            </a:r>
            <a:r>
              <a:rPr lang="es-ES_tradnl" sz="1200" baseline="-25000" dirty="0" smtClean="0"/>
              <a:t>0</a:t>
            </a:r>
            <a:r>
              <a:rPr lang="fr-FR" sz="1200" dirty="0"/>
              <a:t>e</a:t>
            </a:r>
            <a:r>
              <a:rPr lang="fr-FR" sz="1200" baseline="30000" dirty="0"/>
              <a:t>-</a:t>
            </a:r>
            <a:r>
              <a:rPr lang="el-GR" sz="1200" baseline="30000" dirty="0"/>
              <a:t>τ</a:t>
            </a:r>
            <a:r>
              <a:rPr lang="es-ES_tradnl" sz="1200" baseline="30000" dirty="0"/>
              <a:t>/µ0</a:t>
            </a:r>
            <a:r>
              <a:rPr lang="es-ES_tradnl" sz="1200" dirty="0"/>
              <a:t> </a:t>
            </a:r>
          </a:p>
          <a:p>
            <a:pPr>
              <a:spcBef>
                <a:spcPts val="300"/>
              </a:spcBef>
            </a:pPr>
            <a:r>
              <a:rPr lang="es-ES_tradnl" sz="1200" dirty="0"/>
              <a:t>q+/q</a:t>
            </a:r>
            <a:r>
              <a:rPr lang="es-ES_tradnl" sz="1200" baseline="-25000" dirty="0"/>
              <a:t>0</a:t>
            </a:r>
            <a:r>
              <a:rPr lang="fr-FR" sz="1200" dirty="0"/>
              <a:t>(</a:t>
            </a:r>
            <a:r>
              <a:rPr lang="el-GR" sz="1200" dirty="0"/>
              <a:t>τ</a:t>
            </a:r>
            <a:r>
              <a:rPr lang="es-ES_tradnl" sz="1200" baseline="-25000" dirty="0"/>
              <a:t>0</a:t>
            </a:r>
            <a:r>
              <a:rPr lang="es-ES_tradnl" sz="1200" dirty="0"/>
              <a:t>= 4</a:t>
            </a:r>
            <a:r>
              <a:rPr lang="fr-FR" sz="1200" dirty="0" smtClean="0"/>
              <a:t>)</a:t>
            </a:r>
            <a:endParaRPr lang="fr-FR" sz="1200" dirty="0"/>
          </a:p>
          <a:p>
            <a:pPr>
              <a:spcBef>
                <a:spcPts val="300"/>
              </a:spcBef>
            </a:pPr>
            <a:r>
              <a:rPr lang="es-ES_tradnl" sz="1200" dirty="0"/>
              <a:t>q-/q</a:t>
            </a:r>
            <a:r>
              <a:rPr lang="es-ES_tradnl" sz="1200" baseline="-25000" dirty="0"/>
              <a:t>0</a:t>
            </a:r>
            <a:r>
              <a:rPr lang="fr-FR" sz="1200" dirty="0"/>
              <a:t>(</a:t>
            </a:r>
            <a:r>
              <a:rPr lang="el-GR" sz="1200" dirty="0"/>
              <a:t>τ</a:t>
            </a:r>
            <a:r>
              <a:rPr lang="es-ES_tradnl" sz="1200" baseline="-25000" dirty="0"/>
              <a:t>0</a:t>
            </a:r>
            <a:r>
              <a:rPr lang="es-ES_tradnl" sz="1200" dirty="0"/>
              <a:t>= 4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00100" y="116632"/>
            <a:ext cx="5999034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Parametric study for a slab of particles</a:t>
            </a:r>
            <a:endParaRPr lang="en-US" sz="2400" b="1" dirty="0"/>
          </a:p>
        </p:txBody>
      </p:sp>
      <p:sp>
        <p:nvSpPr>
          <p:cNvPr id="9" name="8 Rectángulo"/>
          <p:cNvSpPr/>
          <p:nvPr/>
        </p:nvSpPr>
        <p:spPr>
          <a:xfrm>
            <a:off x="539552" y="90872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i="1" dirty="0" err="1" smtClean="0"/>
              <a:t>Radiative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fluxes</a:t>
            </a:r>
            <a:r>
              <a:rPr lang="es-ES_tradnl" sz="1600" b="1" i="1" dirty="0" smtClean="0"/>
              <a:t>: </a:t>
            </a:r>
            <a:r>
              <a:rPr lang="es-ES_tradnl" sz="1600" b="1" i="1" dirty="0" err="1" smtClean="0"/>
              <a:t>collimated</a:t>
            </a:r>
            <a:r>
              <a:rPr lang="es-ES_tradnl" sz="1600" b="1" i="1" dirty="0" smtClean="0"/>
              <a:t>, forward </a:t>
            </a:r>
            <a:r>
              <a:rPr lang="es-ES_tradnl" sz="1600" b="1" i="1" dirty="0" err="1" smtClean="0"/>
              <a:t>diffuse</a:t>
            </a:r>
            <a:r>
              <a:rPr lang="es-ES_tradnl" sz="1600" b="1" i="1" dirty="0" smtClean="0"/>
              <a:t> and </a:t>
            </a:r>
            <a:r>
              <a:rPr lang="es-ES_tradnl" sz="1600" b="1" i="1" dirty="0" err="1" smtClean="0"/>
              <a:t>backward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diffuse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for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two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different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optical</a:t>
            </a:r>
            <a:r>
              <a:rPr lang="es-ES_tradnl" sz="1600" b="1" i="1" dirty="0" smtClean="0"/>
              <a:t> </a:t>
            </a:r>
            <a:r>
              <a:rPr lang="es-ES_tradnl" sz="1600" b="1" i="1" dirty="0" err="1" smtClean="0"/>
              <a:t>ticknesses</a:t>
            </a:r>
            <a:r>
              <a:rPr lang="es-ES_tradnl" sz="1600" b="1" i="1" dirty="0" smtClean="0"/>
              <a:t> </a:t>
            </a:r>
            <a:r>
              <a:rPr lang="el-GR" sz="1600" b="1" i="1" dirty="0" smtClean="0"/>
              <a:t>τ</a:t>
            </a:r>
            <a:r>
              <a:rPr lang="es-ES_tradnl" sz="1600" b="1" i="1" baseline="-25000" dirty="0" smtClean="0"/>
              <a:t>0</a:t>
            </a:r>
            <a:r>
              <a:rPr lang="es-ES_tradnl" sz="1600" b="1" i="1" dirty="0" smtClean="0"/>
              <a:t> = 4 and </a:t>
            </a:r>
            <a:r>
              <a:rPr lang="el-GR" sz="1600" b="1" i="1" dirty="0"/>
              <a:t>τ</a:t>
            </a:r>
            <a:r>
              <a:rPr lang="es-ES_tradnl" sz="1600" b="1" i="1" baseline="-25000" dirty="0"/>
              <a:t>0</a:t>
            </a:r>
            <a:r>
              <a:rPr lang="es-ES_tradnl" sz="1600" b="1" i="1" dirty="0"/>
              <a:t> = </a:t>
            </a:r>
            <a:r>
              <a:rPr lang="es-ES_tradnl" sz="1600" b="1" i="1" dirty="0" smtClean="0"/>
              <a:t>8 (n=1.5, k=0,0425 and r=4.63 µm)</a:t>
            </a:r>
            <a:endParaRPr lang="fr-FR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07704" y="5610726"/>
            <a:ext cx="568863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For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these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conditions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asymptotic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reflectance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reached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when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optical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thicknesses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is</a:t>
            </a:r>
            <a:r>
              <a:rPr lang="es-ES_tradnl" sz="1600" dirty="0" smtClean="0"/>
              <a:t> 8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2664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628233" y="843526"/>
            <a:ext cx="8408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b="1" dirty="0" err="1" smtClean="0"/>
              <a:t>Cost</a:t>
            </a:r>
            <a:r>
              <a:rPr lang="fr-FR" sz="1600" b="1" dirty="0" smtClean="0"/>
              <a:t> of </a:t>
            </a:r>
            <a:r>
              <a:rPr lang="fr-FR" sz="1600" b="1" dirty="0" err="1" smtClean="0"/>
              <a:t>energy</a:t>
            </a:r>
            <a:r>
              <a:rPr lang="fr-FR" sz="1600" b="1" dirty="0" smtClean="0"/>
              <a:t> production 	  	 129-206 $/</a:t>
            </a:r>
            <a:r>
              <a:rPr lang="fr-FR" sz="1600" b="1" dirty="0" err="1" smtClean="0"/>
              <a:t>MWh</a:t>
            </a:r>
            <a:r>
              <a:rPr lang="fr-FR" sz="1600" b="1" dirty="0" smtClean="0"/>
              <a:t>	 	74-102 $/</a:t>
            </a:r>
            <a:r>
              <a:rPr lang="fr-FR" sz="1600" b="1" dirty="0" err="1" smtClean="0"/>
              <a:t>MWh</a:t>
            </a:r>
            <a:endParaRPr lang="fr-FR" sz="1600" b="1" dirty="0"/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628231" y="368371"/>
            <a:ext cx="8408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b="1" dirty="0" err="1" smtClean="0"/>
              <a:t>Annual</a:t>
            </a:r>
            <a:r>
              <a:rPr lang="fr-FR" sz="1600" b="1" dirty="0" smtClean="0"/>
              <a:t> net </a:t>
            </a:r>
            <a:r>
              <a:rPr lang="fr-FR" sz="1600" b="1" dirty="0" err="1" smtClean="0"/>
              <a:t>efficiency</a:t>
            </a:r>
            <a:r>
              <a:rPr lang="fr-FR" sz="1600" b="1" dirty="0" smtClean="0"/>
              <a:t>  		       12-20 %		        &gt; 50%</a:t>
            </a:r>
            <a:endParaRPr lang="fr-FR" sz="1600" b="1" dirty="0"/>
          </a:p>
        </p:txBody>
      </p:sp>
      <p:sp>
        <p:nvSpPr>
          <p:cNvPr id="14" name="3 CuadroTexto"/>
          <p:cNvSpPr txBox="1">
            <a:spLocks noChangeArrowheads="1"/>
          </p:cNvSpPr>
          <p:nvPr/>
        </p:nvSpPr>
        <p:spPr bwMode="auto">
          <a:xfrm>
            <a:off x="1630305" y="591210"/>
            <a:ext cx="19760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000" i="1" dirty="0" err="1"/>
              <a:t>Source</a:t>
            </a:r>
            <a:r>
              <a:rPr lang="es-ES_tradnl" sz="1000" i="1" dirty="0"/>
              <a:t>: Romero et al. </a:t>
            </a:r>
            <a:r>
              <a:rPr lang="es-ES_tradnl" sz="1000" i="1" dirty="0" smtClean="0"/>
              <a:t>2000</a:t>
            </a:r>
            <a:endParaRPr lang="fr-FR" sz="1000" i="1" dirty="0"/>
          </a:p>
        </p:txBody>
      </p:sp>
      <p:sp>
        <p:nvSpPr>
          <p:cNvPr id="15" name="3 CuadroTexto"/>
          <p:cNvSpPr txBox="1">
            <a:spLocks noChangeArrowheads="1"/>
          </p:cNvSpPr>
          <p:nvPr/>
        </p:nvSpPr>
        <p:spPr bwMode="auto">
          <a:xfrm>
            <a:off x="1619673" y="1065025"/>
            <a:ext cx="21602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000" i="1" dirty="0" err="1"/>
              <a:t>Source</a:t>
            </a:r>
            <a:r>
              <a:rPr lang="es-ES_tradnl" sz="1000" i="1" dirty="0"/>
              <a:t>: </a:t>
            </a:r>
            <a:r>
              <a:rPr lang="es-ES_tradnl" sz="1000" i="1" dirty="0" err="1" smtClean="0"/>
              <a:t>Lazard</a:t>
            </a:r>
            <a:r>
              <a:rPr lang="es-ES_tradnl" sz="1000" i="1" dirty="0" smtClean="0"/>
              <a:t> </a:t>
            </a:r>
            <a:r>
              <a:rPr lang="es-ES_tradnl" sz="1000" i="1" dirty="0" err="1" smtClean="0"/>
              <a:t>estimates</a:t>
            </a:r>
            <a:r>
              <a:rPr lang="es-ES_tradnl" sz="1000" i="1" dirty="0" smtClean="0"/>
              <a:t> 2009</a:t>
            </a:r>
            <a:endParaRPr lang="fr-FR" sz="1000" i="1" dirty="0"/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3739572" y="35913"/>
            <a:ext cx="5256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600" b="1" dirty="0" smtClean="0"/>
              <a:t>Solar </a:t>
            </a:r>
            <a:r>
              <a:rPr lang="es-ES_tradnl" sz="1600" b="1" dirty="0" err="1" smtClean="0"/>
              <a:t>Thermal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Power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Plants</a:t>
            </a:r>
            <a:r>
              <a:rPr lang="es-ES_tradnl" sz="1600" b="1" dirty="0" smtClean="0"/>
              <a:t>    Gas </a:t>
            </a:r>
            <a:r>
              <a:rPr lang="es-ES_tradnl" sz="1600" b="1" dirty="0" err="1" smtClean="0"/>
              <a:t>Combined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Cycle</a:t>
            </a:r>
            <a:endParaRPr lang="fr-FR" sz="1400" b="1" dirty="0"/>
          </a:p>
        </p:txBody>
      </p:sp>
      <p:sp>
        <p:nvSpPr>
          <p:cNvPr id="3" name="2 Rectángulo"/>
          <p:cNvSpPr/>
          <p:nvPr/>
        </p:nvSpPr>
        <p:spPr>
          <a:xfrm>
            <a:off x="628231" y="368372"/>
            <a:ext cx="8408266" cy="46906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17 Rectángulo"/>
          <p:cNvSpPr/>
          <p:nvPr/>
        </p:nvSpPr>
        <p:spPr>
          <a:xfrm>
            <a:off x="628232" y="837431"/>
            <a:ext cx="8408266" cy="47381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18 Rectángulo"/>
          <p:cNvSpPr/>
          <p:nvPr/>
        </p:nvSpPr>
        <p:spPr>
          <a:xfrm>
            <a:off x="3779913" y="44624"/>
            <a:ext cx="2772307" cy="126662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19 Rectángulo"/>
          <p:cNvSpPr/>
          <p:nvPr/>
        </p:nvSpPr>
        <p:spPr>
          <a:xfrm>
            <a:off x="6552220" y="44624"/>
            <a:ext cx="2484277" cy="126662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2" y="2054350"/>
            <a:ext cx="8860041" cy="474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Flecha abajo"/>
          <p:cNvSpPr/>
          <p:nvPr/>
        </p:nvSpPr>
        <p:spPr>
          <a:xfrm rot="1625606">
            <a:off x="4381391" y="2131837"/>
            <a:ext cx="289070" cy="1218325"/>
          </a:xfrm>
          <a:prstGeom prst="downArrow">
            <a:avLst>
              <a:gd name="adj1" fmla="val 50000"/>
              <a:gd name="adj2" fmla="val 52738"/>
            </a:avLst>
          </a:prstGeom>
          <a:solidFill>
            <a:srgbClr val="F4E37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23 Elipse"/>
          <p:cNvSpPr/>
          <p:nvPr/>
        </p:nvSpPr>
        <p:spPr>
          <a:xfrm>
            <a:off x="2618308" y="2852936"/>
            <a:ext cx="1521644" cy="875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26 Elipse"/>
          <p:cNvSpPr/>
          <p:nvPr/>
        </p:nvSpPr>
        <p:spPr>
          <a:xfrm>
            <a:off x="3995936" y="2551114"/>
            <a:ext cx="5112568" cy="3326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14 CuadroTexto"/>
          <p:cNvSpPr txBox="1">
            <a:spLocks noChangeArrowheads="1"/>
          </p:cNvSpPr>
          <p:nvPr/>
        </p:nvSpPr>
        <p:spPr bwMode="auto">
          <a:xfrm>
            <a:off x="5580112" y="6095037"/>
            <a:ext cx="2736304" cy="646331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/>
              <a:t>Increasing </a:t>
            </a:r>
            <a:r>
              <a:rPr lang="en-US" b="1" dirty="0"/>
              <a:t>the </a:t>
            </a:r>
            <a:r>
              <a:rPr lang="en-US" b="1" dirty="0" smtClean="0"/>
              <a:t>cycle efficiency</a:t>
            </a:r>
            <a:r>
              <a:rPr lang="en-US" dirty="0"/>
              <a:t>.</a:t>
            </a:r>
          </a:p>
        </p:txBody>
      </p:sp>
      <p:sp>
        <p:nvSpPr>
          <p:cNvPr id="30" name="1 CuadroTexto"/>
          <p:cNvSpPr txBox="1">
            <a:spLocks noChangeArrowheads="1"/>
          </p:cNvSpPr>
          <p:nvPr/>
        </p:nvSpPr>
        <p:spPr bwMode="auto">
          <a:xfrm>
            <a:off x="5075882" y="1702767"/>
            <a:ext cx="3384550" cy="646113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/>
              <a:t>Increasing the temperature of working fluid</a:t>
            </a:r>
            <a:r>
              <a:rPr lang="en-US" dirty="0"/>
              <a:t>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3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806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G:\Tesis\documentacion_resultados\Latex\Biblio\volumrece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6499"/>
            <a:ext cx="6624737" cy="443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6516637" y="4039976"/>
            <a:ext cx="1439862" cy="219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7 Elipse"/>
          <p:cNvSpPr/>
          <p:nvPr/>
        </p:nvSpPr>
        <p:spPr>
          <a:xfrm>
            <a:off x="2699792" y="3991269"/>
            <a:ext cx="1561058" cy="2233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98" name="3 CuadroTexto"/>
          <p:cNvSpPr txBox="1">
            <a:spLocks noChangeArrowheads="1"/>
          </p:cNvSpPr>
          <p:nvPr/>
        </p:nvSpPr>
        <p:spPr bwMode="auto">
          <a:xfrm>
            <a:off x="6156176" y="6249119"/>
            <a:ext cx="2125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i="1" dirty="0" err="1"/>
              <a:t>Source</a:t>
            </a:r>
            <a:r>
              <a:rPr lang="es-ES_tradnl" sz="1200" i="1" dirty="0"/>
              <a:t>: Romero et al. 2002</a:t>
            </a:r>
            <a:endParaRPr lang="fr-FR" sz="1200" i="1" dirty="0"/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899592" y="334397"/>
            <a:ext cx="3888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In tube receivers the solar radiation is absorbed in surface</a:t>
            </a:r>
            <a:endParaRPr lang="en-US" dirty="0"/>
          </a:p>
        </p:txBody>
      </p:sp>
      <p:sp>
        <p:nvSpPr>
          <p:cNvPr id="11" name="1 CuadroTexto"/>
          <p:cNvSpPr txBox="1">
            <a:spLocks noChangeArrowheads="1"/>
          </p:cNvSpPr>
          <p:nvPr/>
        </p:nvSpPr>
        <p:spPr bwMode="auto">
          <a:xfrm>
            <a:off x="4871320" y="334396"/>
            <a:ext cx="4320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In volumetric receiver the solar radiation is absorbed into the volume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4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4752020" y="3012098"/>
            <a:ext cx="3996444" cy="3592126"/>
            <a:chOff x="5075184" y="2492896"/>
            <a:chExt cx="3961312" cy="3262761"/>
          </a:xfrm>
        </p:grpSpPr>
        <p:pic>
          <p:nvPicPr>
            <p:cNvPr id="10" name="Picture 3" descr="G:\Tesis\documentacion_resultados\Latex\Biblio\karnipatent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184" y="2492896"/>
              <a:ext cx="3961312" cy="326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Flecha curvada hacia la derecha"/>
            <p:cNvSpPr/>
            <p:nvPr/>
          </p:nvSpPr>
          <p:spPr>
            <a:xfrm flipH="1">
              <a:off x="6444208" y="3645024"/>
              <a:ext cx="899351" cy="443394"/>
            </a:xfrm>
            <a:prstGeom prst="curvedRightArrow">
              <a:avLst>
                <a:gd name="adj1" fmla="val 9465"/>
                <a:gd name="adj2" fmla="val 24542"/>
                <a:gd name="adj3" fmla="val 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11 Flecha curvada hacia la derecha"/>
            <p:cNvSpPr/>
            <p:nvPr/>
          </p:nvSpPr>
          <p:spPr>
            <a:xfrm flipH="1">
              <a:off x="6444208" y="4281750"/>
              <a:ext cx="899351" cy="443394"/>
            </a:xfrm>
            <a:prstGeom prst="curvedRightArrow">
              <a:avLst>
                <a:gd name="adj1" fmla="val 9465"/>
                <a:gd name="adj2" fmla="val 24542"/>
                <a:gd name="adj3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12 Flecha arriba"/>
            <p:cNvSpPr/>
            <p:nvPr/>
          </p:nvSpPr>
          <p:spPr>
            <a:xfrm rot="10800000" flipH="1">
              <a:off x="6858000" y="5060380"/>
              <a:ext cx="72020" cy="469294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4" name="3 CuadroTexto"/>
          <p:cNvSpPr txBox="1">
            <a:spLocks noChangeArrowheads="1"/>
          </p:cNvSpPr>
          <p:nvPr/>
        </p:nvSpPr>
        <p:spPr bwMode="auto">
          <a:xfrm>
            <a:off x="5437584" y="6538738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i="1" dirty="0" err="1"/>
              <a:t>Source</a:t>
            </a:r>
            <a:r>
              <a:rPr lang="es-ES_tradnl" sz="1200" i="1" dirty="0"/>
              <a:t>: </a:t>
            </a:r>
            <a:r>
              <a:rPr lang="es-ES_tradnl" sz="1200" i="1" dirty="0" err="1"/>
              <a:t>Karni</a:t>
            </a:r>
            <a:r>
              <a:rPr lang="es-ES_tradnl" sz="1200" i="1" dirty="0"/>
              <a:t> and </a:t>
            </a:r>
            <a:r>
              <a:rPr lang="es-ES_tradnl" sz="1200" i="1" dirty="0" err="1"/>
              <a:t>Bertocchi</a:t>
            </a:r>
            <a:r>
              <a:rPr lang="es-ES_tradnl" sz="1200" i="1" dirty="0"/>
              <a:t> 2005</a:t>
            </a:r>
            <a:endParaRPr lang="fr-FR" sz="1200" i="1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349353" y="2961829"/>
            <a:ext cx="1836204" cy="30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1400" dirty="0">
                <a:solidFill>
                  <a:srgbClr val="000000"/>
                </a:solidFill>
                <a:latin typeface="AdvEPSTIM" charset="0"/>
              </a:rPr>
              <a:t>Ceramic foam (</a:t>
            </a:r>
            <a:r>
              <a:rPr lang="en-US" sz="1400" dirty="0" err="1">
                <a:solidFill>
                  <a:srgbClr val="000000"/>
                </a:solidFill>
                <a:latin typeface="AdvEPSTIM" charset="0"/>
              </a:rPr>
              <a:t>SiC</a:t>
            </a:r>
            <a:r>
              <a:rPr lang="en-US" sz="1400" dirty="0">
                <a:solidFill>
                  <a:srgbClr val="000000"/>
                </a:solidFill>
                <a:latin typeface="AdvEPSTIM" charset="0"/>
              </a:rPr>
              <a:t>)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78" y="590397"/>
            <a:ext cx="3947558" cy="244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823915" y="116632"/>
            <a:ext cx="5116237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Two concepts of volumetric receivers exist</a:t>
            </a:r>
            <a:endParaRPr lang="en-U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792467" y="1700808"/>
            <a:ext cx="2019893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Porous receivers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084054" y="4399351"/>
            <a:ext cx="2255749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Particles receivers</a:t>
            </a:r>
            <a:endParaRPr lang="en-US" dirty="0"/>
          </a:p>
        </p:txBody>
      </p:sp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3349352" y="3212976"/>
            <a:ext cx="259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i="1" dirty="0" err="1"/>
              <a:t>Source</a:t>
            </a:r>
            <a:r>
              <a:rPr lang="es-ES_tradnl" sz="1200" i="1" dirty="0"/>
              <a:t>: </a:t>
            </a:r>
            <a:r>
              <a:rPr lang="es-ES_tradnl" sz="1200" i="1" dirty="0" err="1" smtClean="0"/>
              <a:t>Wu</a:t>
            </a:r>
            <a:r>
              <a:rPr lang="es-ES_tradnl" sz="1200" i="1" dirty="0" smtClean="0"/>
              <a:t> et al. 2011</a:t>
            </a:r>
            <a:endParaRPr lang="fr-FR" sz="1200" i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876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251520" y="692696"/>
            <a:ext cx="2376264" cy="2027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14 CuadroTexto"/>
          <p:cNvSpPr txBox="1"/>
          <p:nvPr/>
        </p:nvSpPr>
        <p:spPr>
          <a:xfrm>
            <a:off x="823915" y="116632"/>
            <a:ext cx="5116237" cy="40011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Volumetric receivers seeded by particles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1942"/>
            <a:ext cx="2064930" cy="338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00" y="524022"/>
            <a:ext cx="1935551" cy="362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14 CuadroTexto"/>
          <p:cNvSpPr txBox="1">
            <a:spLocks noChangeArrowheads="1"/>
          </p:cNvSpPr>
          <p:nvPr/>
        </p:nvSpPr>
        <p:spPr bwMode="auto">
          <a:xfrm>
            <a:off x="251520" y="1019375"/>
            <a:ext cx="3607250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600" dirty="0" err="1" smtClean="0"/>
              <a:t>Particles</a:t>
            </a:r>
            <a:r>
              <a:rPr lang="es-ES_tradnl" sz="1600" dirty="0" smtClean="0"/>
              <a:t>: sub-</a:t>
            </a:r>
            <a:r>
              <a:rPr lang="es-ES_tradnl" sz="1600" dirty="0" err="1" smtClean="0"/>
              <a:t>micron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carbon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particles</a:t>
            </a:r>
            <a:endParaRPr lang="fr-FR" sz="1600" dirty="0"/>
          </a:p>
        </p:txBody>
      </p:sp>
      <p:sp>
        <p:nvSpPr>
          <p:cNvPr id="27" name="14 CuadroTexto"/>
          <p:cNvSpPr txBox="1">
            <a:spLocks noChangeArrowheads="1"/>
          </p:cNvSpPr>
          <p:nvPr/>
        </p:nvSpPr>
        <p:spPr bwMode="auto">
          <a:xfrm>
            <a:off x="251520" y="1355595"/>
            <a:ext cx="3607250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600" dirty="0" err="1" smtClean="0"/>
              <a:t>Particle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radius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recommended</a:t>
            </a:r>
            <a:r>
              <a:rPr lang="es-ES_tradnl" sz="1600" dirty="0" smtClean="0"/>
              <a:t>: 0,2 </a:t>
            </a:r>
            <a:r>
              <a:rPr lang="en-US" sz="1600" dirty="0" smtClean="0"/>
              <a:t>µm</a:t>
            </a:r>
            <a:endParaRPr lang="fr-FR" sz="1600" dirty="0"/>
          </a:p>
        </p:txBody>
      </p:sp>
      <p:sp>
        <p:nvSpPr>
          <p:cNvPr id="29" name="14 CuadroTexto"/>
          <p:cNvSpPr txBox="1">
            <a:spLocks noChangeArrowheads="1"/>
          </p:cNvSpPr>
          <p:nvPr/>
        </p:nvSpPr>
        <p:spPr bwMode="auto">
          <a:xfrm>
            <a:off x="251520" y="1700808"/>
            <a:ext cx="3607250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ES_tradnl" sz="1600" dirty="0" err="1" smtClean="0"/>
              <a:t>Temperature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reported</a:t>
            </a:r>
            <a:r>
              <a:rPr lang="es-ES_tradnl" sz="1600" dirty="0" smtClean="0"/>
              <a:t>: 1000 K</a:t>
            </a:r>
            <a:endParaRPr lang="en-US" sz="1600" dirty="0"/>
          </a:p>
        </p:txBody>
      </p:sp>
      <p:sp>
        <p:nvSpPr>
          <p:cNvPr id="30" name="14 CuadroTexto"/>
          <p:cNvSpPr txBox="1">
            <a:spLocks noChangeArrowheads="1"/>
          </p:cNvSpPr>
          <p:nvPr/>
        </p:nvSpPr>
        <p:spPr bwMode="auto">
          <a:xfrm>
            <a:off x="251520" y="2045951"/>
            <a:ext cx="3607250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Theoretical efficiency: 90%</a:t>
            </a:r>
          </a:p>
        </p:txBody>
      </p:sp>
      <p:sp>
        <p:nvSpPr>
          <p:cNvPr id="31" name="14 CuadroTexto"/>
          <p:cNvSpPr txBox="1">
            <a:spLocks noChangeArrowheads="1"/>
          </p:cNvSpPr>
          <p:nvPr/>
        </p:nvSpPr>
        <p:spPr bwMode="auto">
          <a:xfrm>
            <a:off x="4421134" y="4725144"/>
            <a:ext cx="4543354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600" dirty="0" err="1" smtClean="0"/>
              <a:t>Windowless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atmospheric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pressure</a:t>
            </a:r>
            <a:r>
              <a:rPr lang="es-ES_tradnl" sz="1600" dirty="0" smtClean="0"/>
              <a:t> receiver </a:t>
            </a:r>
            <a:endParaRPr lang="fr-FR" sz="1600" dirty="0"/>
          </a:p>
        </p:txBody>
      </p:sp>
      <p:sp>
        <p:nvSpPr>
          <p:cNvPr id="32" name="14 CuadroTexto"/>
          <p:cNvSpPr txBox="1">
            <a:spLocks noChangeArrowheads="1"/>
          </p:cNvSpPr>
          <p:nvPr/>
        </p:nvSpPr>
        <p:spPr bwMode="auto">
          <a:xfrm>
            <a:off x="4421134" y="5063698"/>
            <a:ext cx="4543354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600" dirty="0" err="1" smtClean="0"/>
              <a:t>Particles</a:t>
            </a:r>
            <a:r>
              <a:rPr lang="es-ES_tradnl" sz="1600" dirty="0" smtClean="0"/>
              <a:t>: </a:t>
            </a:r>
            <a:r>
              <a:rPr lang="es-ES_tradnl" sz="1600" dirty="0" err="1" smtClean="0"/>
              <a:t>sintered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bauxite</a:t>
            </a:r>
            <a:endParaRPr lang="fr-FR" sz="1600" dirty="0"/>
          </a:p>
        </p:txBody>
      </p:sp>
      <p:sp>
        <p:nvSpPr>
          <p:cNvPr id="33" name="14 CuadroTexto"/>
          <p:cNvSpPr txBox="1">
            <a:spLocks noChangeArrowheads="1"/>
          </p:cNvSpPr>
          <p:nvPr/>
        </p:nvSpPr>
        <p:spPr bwMode="auto">
          <a:xfrm>
            <a:off x="4421134" y="5388043"/>
            <a:ext cx="4543354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600" dirty="0" err="1" smtClean="0"/>
              <a:t>Particle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diameter</a:t>
            </a:r>
            <a:r>
              <a:rPr lang="es-ES_tradnl" sz="1600" dirty="0" smtClean="0"/>
              <a:t>: 0.7 m</a:t>
            </a:r>
            <a:r>
              <a:rPr lang="en-US" sz="1600" dirty="0" smtClean="0"/>
              <a:t>m </a:t>
            </a:r>
            <a:endParaRPr lang="fr-FR" sz="1600" dirty="0"/>
          </a:p>
        </p:txBody>
      </p:sp>
      <p:sp>
        <p:nvSpPr>
          <p:cNvPr id="35" name="14 CuadroTexto"/>
          <p:cNvSpPr txBox="1">
            <a:spLocks noChangeArrowheads="1"/>
          </p:cNvSpPr>
          <p:nvPr/>
        </p:nvSpPr>
        <p:spPr bwMode="auto">
          <a:xfrm>
            <a:off x="4421134" y="6084585"/>
            <a:ext cx="4543354" cy="584775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The particles serve themselves as storage medium</a:t>
            </a:r>
          </a:p>
        </p:txBody>
      </p:sp>
      <p:sp>
        <p:nvSpPr>
          <p:cNvPr id="36" name="14 CuadroTexto"/>
          <p:cNvSpPr txBox="1">
            <a:spLocks noChangeArrowheads="1"/>
          </p:cNvSpPr>
          <p:nvPr/>
        </p:nvSpPr>
        <p:spPr bwMode="auto">
          <a:xfrm>
            <a:off x="4421134" y="5733256"/>
            <a:ext cx="4543354" cy="338554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1600" dirty="0" smtClean="0"/>
              <a:t>Theoretical efficiency: 89%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103194" cy="357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3 CuadroTexto"/>
          <p:cNvSpPr txBox="1">
            <a:spLocks noChangeArrowheads="1"/>
          </p:cNvSpPr>
          <p:nvPr/>
        </p:nvSpPr>
        <p:spPr bwMode="auto">
          <a:xfrm>
            <a:off x="1616270" y="6314836"/>
            <a:ext cx="2235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i="1" dirty="0" err="1"/>
              <a:t>Source</a:t>
            </a:r>
            <a:r>
              <a:rPr lang="es-ES_tradnl" sz="1200" i="1" dirty="0" smtClean="0"/>
              <a:t>: </a:t>
            </a:r>
            <a:r>
              <a:rPr lang="es-ES_tradnl" sz="1200" i="1" dirty="0" err="1" smtClean="0"/>
              <a:t>Kitzmiller</a:t>
            </a:r>
            <a:r>
              <a:rPr lang="es-ES_tradnl" sz="1200" i="1" dirty="0" smtClean="0"/>
              <a:t> et al. 2012</a:t>
            </a:r>
            <a:endParaRPr lang="fr-FR" sz="1200" i="1" dirty="0"/>
          </a:p>
        </p:txBody>
      </p:sp>
      <p:sp>
        <p:nvSpPr>
          <p:cNvPr id="20" name="3 CuadroTexto"/>
          <p:cNvSpPr txBox="1">
            <a:spLocks noChangeArrowheads="1"/>
          </p:cNvSpPr>
          <p:nvPr/>
        </p:nvSpPr>
        <p:spPr bwMode="auto">
          <a:xfrm>
            <a:off x="6656830" y="4221088"/>
            <a:ext cx="2235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200" i="1" dirty="0" err="1"/>
              <a:t>Source</a:t>
            </a:r>
            <a:r>
              <a:rPr lang="es-ES_tradnl" sz="1200" i="1" dirty="0" smtClean="0"/>
              <a:t>: </a:t>
            </a:r>
            <a:r>
              <a:rPr lang="es-ES_tradnl" sz="1200" i="1" dirty="0" err="1" smtClean="0"/>
              <a:t>Gobereit</a:t>
            </a:r>
            <a:r>
              <a:rPr lang="es-ES_tradnl" sz="1200" i="1" dirty="0" smtClean="0"/>
              <a:t>  et al. 2012</a:t>
            </a:r>
            <a:endParaRPr lang="fr-FR" sz="1200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6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69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46213" y="836290"/>
            <a:ext cx="7878762" cy="5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dirty="0">
                <a:solidFill>
                  <a:srgbClr val="000000"/>
                </a:solidFill>
                <a:latin typeface="AdvEPSTIM" charset="0"/>
              </a:rPr>
              <a:t>Summary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dvEPSTIM" charset="0"/>
              </a:rPr>
              <a:t>Context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dvEPSTIM" charset="0"/>
              </a:rPr>
              <a:t>Objectives</a:t>
            </a:r>
            <a:endParaRPr lang="en-US" sz="2400" dirty="0" smtClean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Physical model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Results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endParaRPr lang="en-US" sz="2400" b="1" dirty="0">
              <a:solidFill>
                <a:srgbClr val="000000"/>
              </a:solidFill>
              <a:latin typeface="AdvEPSTIM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latin typeface="AdvEPSTIM" charset="0"/>
              </a:rPr>
              <a:t>Conclusions and future works</a:t>
            </a:r>
            <a:endParaRPr lang="en-US" sz="2400" dirty="0">
              <a:solidFill>
                <a:srgbClr val="000000"/>
              </a:solidFill>
              <a:latin typeface="AdvEPSTIM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400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Rectángulo"/>
          <p:cNvSpPr>
            <a:spLocks noChangeArrowheads="1"/>
          </p:cNvSpPr>
          <p:nvPr/>
        </p:nvSpPr>
        <p:spPr bwMode="auto">
          <a:xfrm>
            <a:off x="1260475" y="2327389"/>
            <a:ext cx="755999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This study has two main objectives: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fr-FR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To </a:t>
            </a:r>
            <a:r>
              <a:rPr lang="en-US" sz="2400" dirty="0" smtClean="0"/>
              <a:t>build a simplified model of a solar receiver seeded by particles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To optimize the parameters that drive the efficiency of solar particle receiver</a:t>
            </a:r>
            <a:endParaRPr lang="fr-FR" sz="2400" dirty="0"/>
          </a:p>
          <a:p>
            <a:pPr algn="ctr"/>
            <a:endParaRPr lang="en-U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00100" y="251356"/>
            <a:ext cx="2735796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Objectives</a:t>
            </a:r>
            <a:endParaRPr lang="en-U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8</a:t>
            </a:r>
            <a:endParaRPr lang="fr-FR" sz="2400" dirty="0"/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1260474" y="980728"/>
            <a:ext cx="755999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Design and modeling of a solar particle receiver optimized </a:t>
            </a:r>
            <a:endParaRPr lang="en-US" sz="24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86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116632"/>
            <a:ext cx="2483768" cy="671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8 CuadroTexto"/>
          <p:cNvSpPr txBox="1"/>
          <p:nvPr/>
        </p:nvSpPr>
        <p:spPr>
          <a:xfrm>
            <a:off x="900100" y="251356"/>
            <a:ext cx="1943708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/>
              <a:t>Strategy</a:t>
            </a:r>
            <a:endParaRPr lang="en-US" sz="2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91580" y="1628800"/>
            <a:ext cx="3492388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1 </a:t>
            </a:r>
            <a:r>
              <a:rPr lang="en-US" dirty="0" smtClean="0"/>
              <a:t>Parametric study for a single particle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n, k, 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922938" y="1497558"/>
            <a:ext cx="3393478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2 </a:t>
            </a:r>
            <a:r>
              <a:rPr lang="en-US" dirty="0" smtClean="0"/>
              <a:t>Parametric study for a slab of particles mono-disperses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n, k, r,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259632" y="5086925"/>
            <a:ext cx="2988332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4</a:t>
            </a:r>
            <a:r>
              <a:rPr lang="en-US" dirty="0" smtClean="0"/>
              <a:t>.1 </a:t>
            </a:r>
            <a:r>
              <a:rPr lang="en-US" dirty="0" smtClean="0"/>
              <a:t>Optimization of a slab of particles mono-disperses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922938" y="5086925"/>
            <a:ext cx="2988332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4.2 </a:t>
            </a:r>
            <a:r>
              <a:rPr lang="en-US" dirty="0" smtClean="0"/>
              <a:t>Optimization of a slab of particles poly-disperses</a:t>
            </a: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683568" y="1268760"/>
            <a:ext cx="7920880" cy="13681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21 Rectángulo"/>
          <p:cNvSpPr/>
          <p:nvPr/>
        </p:nvSpPr>
        <p:spPr>
          <a:xfrm>
            <a:off x="683568" y="4941168"/>
            <a:ext cx="7920880" cy="93610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23 Flecha abajo"/>
          <p:cNvSpPr/>
          <p:nvPr/>
        </p:nvSpPr>
        <p:spPr>
          <a:xfrm>
            <a:off x="4283968" y="2564904"/>
            <a:ext cx="558315" cy="89371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25 CuadroTexto"/>
          <p:cNvSpPr txBox="1"/>
          <p:nvPr/>
        </p:nvSpPr>
        <p:spPr>
          <a:xfrm>
            <a:off x="8680308" y="63169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9</a:t>
            </a:r>
            <a:endParaRPr lang="fr-FR" sz="2400" dirty="0"/>
          </a:p>
        </p:txBody>
      </p:sp>
      <p:sp>
        <p:nvSpPr>
          <p:cNvPr id="27" name="26 Rectángulo"/>
          <p:cNvSpPr/>
          <p:nvPr/>
        </p:nvSpPr>
        <p:spPr>
          <a:xfrm>
            <a:off x="2699792" y="3429000"/>
            <a:ext cx="3755213" cy="7341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28 CuadroTexto"/>
          <p:cNvSpPr txBox="1"/>
          <p:nvPr/>
        </p:nvSpPr>
        <p:spPr>
          <a:xfrm>
            <a:off x="2987824" y="3611402"/>
            <a:ext cx="3240360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3. Minimizing </a:t>
            </a:r>
            <a:r>
              <a:rPr lang="en-US" dirty="0" smtClean="0"/>
              <a:t>the Reflectance</a:t>
            </a:r>
            <a:endParaRPr lang="en-US" dirty="0"/>
          </a:p>
        </p:txBody>
      </p:sp>
      <p:sp>
        <p:nvSpPr>
          <p:cNvPr id="25" name="24 Flecha abajo"/>
          <p:cNvSpPr/>
          <p:nvPr/>
        </p:nvSpPr>
        <p:spPr>
          <a:xfrm>
            <a:off x="4283968" y="4119463"/>
            <a:ext cx="558315" cy="89371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8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29" grpId="0" animBg="1"/>
      <p:bldP spid="25" grpId="0" animBg="1"/>
    </p:bldLst>
  </p:timing>
</p:sld>
</file>

<file path=ppt/theme/theme1.xml><?xml version="1.0" encoding="utf-8"?>
<a:theme xmlns:a="http://schemas.openxmlformats.org/drawingml/2006/main" name="3_Masque PROMES 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Masque PROMES 2-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C:\DOCUME~1\ordonez\LOCALS~1\Temp\Masque PROMES 2-1.pot</Template>
  <TotalTime>22212</TotalTime>
  <Words>1720</Words>
  <Application>Microsoft Office PowerPoint</Application>
  <PresentationFormat>Presentación en pantalla (4:3)</PresentationFormat>
  <Paragraphs>329</Paragraphs>
  <Slides>28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3_Masque PROMES 2-1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ordonez</dc:creator>
  <cp:lastModifiedBy>Freddy</cp:lastModifiedBy>
  <cp:revision>399</cp:revision>
  <dcterms:created xsi:type="dcterms:W3CDTF">2012-03-09T09:19:10Z</dcterms:created>
  <dcterms:modified xsi:type="dcterms:W3CDTF">2012-10-08T18:21:39Z</dcterms:modified>
</cp:coreProperties>
</file>